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7" r:id="rId3"/>
    <p:sldId id="258" r:id="rId4"/>
    <p:sldId id="273" r:id="rId5"/>
    <p:sldId id="260" r:id="rId6"/>
    <p:sldId id="275" r:id="rId7"/>
    <p:sldId id="267" r:id="rId8"/>
    <p:sldId id="278" r:id="rId9"/>
    <p:sldId id="268" r:id="rId10"/>
    <p:sldId id="262" r:id="rId11"/>
    <p:sldId id="263" r:id="rId12"/>
    <p:sldId id="269" r:id="rId13"/>
    <p:sldId id="264" r:id="rId14"/>
    <p:sldId id="271" r:id="rId15"/>
    <p:sldId id="27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Smale" initials="MS" lastIdx="1" clrIdx="0">
    <p:extLst>
      <p:ext uri="{19B8F6BF-5375-455C-9EA6-DF929625EA0E}">
        <p15:presenceInfo xmlns:p15="http://schemas.microsoft.com/office/powerpoint/2012/main" userId="Melinda Sm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65945" autoAdjust="0"/>
  </p:normalViewPr>
  <p:slideViewPr>
    <p:cSldViewPr snapToGrid="0">
      <p:cViewPr varScale="1">
        <p:scale>
          <a:sx n="55" d="100"/>
          <a:sy n="55" d="100"/>
        </p:scale>
        <p:origin x="1387" y="53"/>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308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39084-70C2-4C90-AE2D-AAFDE469153B}" type="datetimeFigureOut">
              <a:rPr lang="fr-CA" smtClean="0"/>
              <a:t>2017-07-31</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877E1-850E-444C-9163-A2F1F5EFBAE2}" type="slidenum">
              <a:rPr lang="fr-CA" smtClean="0"/>
              <a:t>‹#›</a:t>
            </a:fld>
            <a:endParaRPr lang="fr-CA"/>
          </a:p>
        </p:txBody>
      </p:sp>
    </p:spTree>
    <p:extLst>
      <p:ext uri="{BB962C8B-B14F-4D97-AF65-F5344CB8AC3E}">
        <p14:creationId xmlns:p14="http://schemas.microsoft.com/office/powerpoint/2010/main" val="190806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presenting this research on behalf of my co-authors from Michigan State University. </a:t>
            </a:r>
            <a:endParaRPr lang="en-US" dirty="0"/>
          </a:p>
        </p:txBody>
      </p:sp>
      <p:sp>
        <p:nvSpPr>
          <p:cNvPr id="4" name="Slide Number Placeholder 3"/>
          <p:cNvSpPr>
            <a:spLocks noGrp="1"/>
          </p:cNvSpPr>
          <p:nvPr>
            <p:ph type="sldNum" sz="quarter" idx="10"/>
          </p:nvPr>
        </p:nvSpPr>
        <p:spPr/>
        <p:txBody>
          <a:bodyPr/>
          <a:lstStyle/>
          <a:p>
            <a:fld id="{C12877E1-850E-444C-9163-A2F1F5EFBAE2}" type="slidenum">
              <a:rPr lang="fr-CA" smtClean="0"/>
              <a:t>1</a:t>
            </a:fld>
            <a:endParaRPr lang="fr-CA"/>
          </a:p>
        </p:txBody>
      </p:sp>
    </p:spTree>
    <p:extLst>
      <p:ext uri="{BB962C8B-B14F-4D97-AF65-F5344CB8AC3E}">
        <p14:creationId xmlns:p14="http://schemas.microsoft.com/office/powerpoint/2010/main" val="246725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715000" cy="4284663"/>
          </a:xfrm>
        </p:spPr>
        <p:txBody>
          <a:bodyPr/>
          <a:lstStyle/>
          <a:p>
            <a:r>
              <a:rPr lang="fr-CA" sz="1000" dirty="0" err="1" smtClean="0"/>
              <a:t>Here</a:t>
            </a:r>
            <a:r>
              <a:rPr lang="fr-CA" sz="1000" baseline="0" dirty="0" smtClean="0"/>
              <a:t> </a:t>
            </a:r>
            <a:r>
              <a:rPr lang="fr-CA" sz="1000" baseline="0" dirty="0" err="1" smtClean="0"/>
              <a:t>we</a:t>
            </a:r>
            <a:r>
              <a:rPr lang="fr-CA" sz="1000" baseline="0" dirty="0" smtClean="0"/>
              <a:t> report </a:t>
            </a:r>
            <a:r>
              <a:rPr lang="fr-CA" sz="1000" baseline="0" dirty="0" err="1" smtClean="0"/>
              <a:t>only</a:t>
            </a:r>
            <a:r>
              <a:rPr lang="fr-CA" sz="1000" baseline="0" dirty="0" smtClean="0"/>
              <a:t> the </a:t>
            </a:r>
            <a:r>
              <a:rPr lang="fr-CA" sz="1000" baseline="0" dirty="0" err="1" smtClean="0"/>
              <a:t>results</a:t>
            </a:r>
            <a:r>
              <a:rPr lang="fr-CA" sz="1000" baseline="0" dirty="0" smtClean="0"/>
              <a:t> of main </a:t>
            </a:r>
            <a:r>
              <a:rPr lang="fr-CA" sz="1000" baseline="0" dirty="0" err="1" smtClean="0"/>
              <a:t>hypothesis</a:t>
            </a:r>
            <a:r>
              <a:rPr lang="fr-CA" sz="1000" baseline="0" dirty="0" smtClean="0"/>
              <a:t> tests:</a:t>
            </a:r>
          </a:p>
          <a:p>
            <a:pPr marL="171450" indent="-171450">
              <a:buFont typeface="Arial" panose="020B0604020202020204" pitchFamily="34" charset="0"/>
              <a:buChar char="•"/>
            </a:pPr>
            <a:r>
              <a:rPr lang="en-US" sz="1000" b="0" i="0" kern="1200" dirty="0" smtClean="0">
                <a:solidFill>
                  <a:schemeClr val="tx1"/>
                </a:solidFill>
                <a:effectLst/>
              </a:rPr>
              <a:t>As expected, the coefficient estimate of nitrogen application rate is positive and significant across the models, whereas its squared term is negative and significant, indicating that as nitrogen applicate rate increases, maize yield increases at a decreasing rate. However, the coefficients on N are very small in the models that assumes fertilizer use to be exogenous</a:t>
            </a:r>
          </a:p>
          <a:p>
            <a:pPr marL="171450" indent="-171450">
              <a:buFont typeface="Arial" panose="020B0604020202020204" pitchFamily="34" charset="0"/>
              <a:buChar char="•"/>
            </a:pPr>
            <a:r>
              <a:rPr lang="en-US" sz="1000" kern="1200" dirty="0" smtClean="0">
                <a:solidFill>
                  <a:schemeClr val="tx1"/>
                </a:solidFill>
                <a:effectLst/>
              </a:rPr>
              <a:t>The F-statistic of the first stage (F (6, 1846) = 34.28;   </a:t>
            </a:r>
            <a:r>
              <a:rPr lang="en-US" sz="1000" kern="1200" dirty="0" err="1" smtClean="0">
                <a:solidFill>
                  <a:schemeClr val="tx1"/>
                </a:solidFill>
                <a:effectLst/>
              </a:rPr>
              <a:t>Prob</a:t>
            </a:r>
            <a:r>
              <a:rPr lang="en-US" sz="1000" kern="1200" dirty="0" smtClean="0">
                <a:solidFill>
                  <a:schemeClr val="tx1"/>
                </a:solidFill>
                <a:effectLst/>
              </a:rPr>
              <a:t> &gt; F= 0.0000) indicates that the instrument, cotton cooperative membership, is strongly correlated with the potentially endogenous variable, nitrogen application rate (coefficient = 18.44***). The exclusion restriction is also highly plausible because the proportion of households belonging to a cotton cooperative at the commune level is unlikely to affect maize yields at the plot level in our econometric specification. The other diagnostic statistic that supports the </a:t>
            </a:r>
            <a:r>
              <a:rPr lang="en-US" sz="1000" kern="1200" dirty="0" err="1" smtClean="0">
                <a:solidFill>
                  <a:schemeClr val="tx1"/>
                </a:solidFill>
                <a:effectLst/>
              </a:rPr>
              <a:t>endogeneity</a:t>
            </a:r>
            <a:r>
              <a:rPr lang="en-US" sz="1000" kern="1200" dirty="0" smtClean="0">
                <a:solidFill>
                  <a:schemeClr val="tx1"/>
                </a:solidFill>
                <a:effectLst/>
              </a:rPr>
              <a:t> of fertilizer application is the high level of significance of the </a:t>
            </a:r>
            <a:r>
              <a:rPr lang="en-US" sz="1000" b="0" i="0" kern="1200" dirty="0" smtClean="0">
                <a:solidFill>
                  <a:schemeClr val="tx1"/>
                </a:solidFill>
                <a:effectLst/>
              </a:rPr>
              <a:t>predicted residual of nitrogen applicate rate (p-value=0.000) in the second stage regression of the CFA-CRE models. </a:t>
            </a:r>
            <a:endParaRPr lang="en-US" sz="1000" kern="1200" dirty="0" smtClean="0">
              <a:solidFill>
                <a:schemeClr val="tx1"/>
              </a:solidFill>
              <a:effectLst/>
            </a:endParaRPr>
          </a:p>
          <a:p>
            <a:pPr marL="171450" indent="-171450">
              <a:buFont typeface="Arial" panose="020B0604020202020204" pitchFamily="34" charset="0"/>
              <a:buChar char="•"/>
            </a:pPr>
            <a:r>
              <a:rPr lang="en-US" sz="1000" kern="1200" dirty="0" smtClean="0">
                <a:solidFill>
                  <a:schemeClr val="tx1"/>
                </a:solidFill>
                <a:effectLst/>
              </a:rPr>
              <a:t>Various agro-ecological indicators measured at the scale of the plot are statistically significant across the models:</a:t>
            </a:r>
            <a:r>
              <a:rPr lang="en-US" sz="1000" kern="1200" baseline="0" dirty="0" smtClean="0">
                <a:solidFill>
                  <a:schemeClr val="tx1"/>
                </a:solidFill>
                <a:effectLst/>
              </a:rPr>
              <a:t> </a:t>
            </a:r>
            <a:r>
              <a:rPr lang="en-US" sz="1000" kern="1200" baseline="0" dirty="0" err="1" smtClean="0">
                <a:solidFill>
                  <a:schemeClr val="tx1"/>
                </a:solidFill>
                <a:effectLst/>
              </a:rPr>
              <a:t>toposequence</a:t>
            </a:r>
            <a:r>
              <a:rPr lang="en-US" sz="1000" kern="1200" baseline="0" dirty="0" smtClean="0">
                <a:solidFill>
                  <a:schemeClr val="tx1"/>
                </a:solidFill>
                <a:effectLst/>
              </a:rPr>
              <a:t>, size, intercropping, </a:t>
            </a:r>
            <a:r>
              <a:rPr lang="en-US" sz="1000" kern="1200" dirty="0" smtClean="0">
                <a:solidFill>
                  <a:schemeClr val="tx1"/>
                </a:solidFill>
                <a:effectLst/>
              </a:rPr>
              <a:t>presence of soil and water conservation structures positively affect maize yields. </a:t>
            </a:r>
          </a:p>
          <a:p>
            <a:pPr marL="171450" indent="-171450">
              <a:buFont typeface="Arial" panose="020B0604020202020204" pitchFamily="34" charset="0"/>
              <a:buChar char="•"/>
            </a:pPr>
            <a:r>
              <a:rPr lang="en-US" sz="1000" kern="1200" dirty="0" smtClean="0">
                <a:solidFill>
                  <a:schemeClr val="tx1"/>
                </a:solidFill>
                <a:effectLst/>
              </a:rPr>
              <a:t>Introducing agro-ecological factors at a scale larger than the plot,</a:t>
            </a:r>
            <a:r>
              <a:rPr lang="en-US" sz="1000" kern="1200" baseline="0" dirty="0" smtClean="0">
                <a:solidFill>
                  <a:schemeClr val="tx1"/>
                </a:solidFill>
                <a:effectLst/>
              </a:rPr>
              <a:t> </a:t>
            </a:r>
            <a:r>
              <a:rPr lang="en-US" sz="1000" kern="1200" dirty="0" smtClean="0">
                <a:solidFill>
                  <a:schemeClr val="tx1"/>
                </a:solidFill>
                <a:effectLst/>
              </a:rPr>
              <a:t>we see that yields are significantly higher on soils considered to be excellent and good for maize production, compared to poor and marginal soils. Interaction terms between nitrogen application and soil types are statistically significant. Compared to good and excellent soils, maize production on poor and marginal soils benefit the most from an additional kilogram of nitrogen. </a:t>
            </a:r>
          </a:p>
          <a:p>
            <a:pPr marL="171450" indent="-171450">
              <a:buFont typeface="Arial" panose="020B0604020202020204" pitchFamily="34" charset="0"/>
              <a:buChar char="•"/>
            </a:pPr>
            <a:r>
              <a:rPr lang="en-US" sz="1000" kern="1200" dirty="0" smtClean="0">
                <a:solidFill>
                  <a:schemeClr val="tx1"/>
                </a:solidFill>
                <a:effectLst/>
              </a:rPr>
              <a:t>No statistically significant yield differential is found between the </a:t>
            </a:r>
            <a:r>
              <a:rPr lang="en-US" sz="1000" kern="1200" dirty="0" err="1" smtClean="0">
                <a:solidFill>
                  <a:schemeClr val="tx1"/>
                </a:solidFill>
                <a:effectLst/>
              </a:rPr>
              <a:t>Sudano-Sahelian</a:t>
            </a:r>
            <a:r>
              <a:rPr lang="en-US" sz="1000" kern="1200" dirty="0" smtClean="0">
                <a:solidFill>
                  <a:schemeClr val="tx1"/>
                </a:solidFill>
                <a:effectLst/>
              </a:rPr>
              <a:t> and </a:t>
            </a:r>
            <a:r>
              <a:rPr lang="en-US" sz="1000" kern="1200" dirty="0" err="1" smtClean="0">
                <a:solidFill>
                  <a:schemeClr val="tx1"/>
                </a:solidFill>
                <a:effectLst/>
              </a:rPr>
              <a:t>Sudanian</a:t>
            </a:r>
            <a:r>
              <a:rPr lang="en-US" sz="1000" kern="1200" dirty="0" smtClean="0">
                <a:solidFill>
                  <a:schemeClr val="tx1"/>
                </a:solidFill>
                <a:effectLst/>
              </a:rPr>
              <a:t> zones, but the interaction term between nitrogen application and agro-ecological zone is statistically significant.  Maize production in the </a:t>
            </a:r>
            <a:r>
              <a:rPr lang="en-US" sz="1000" kern="1200" dirty="0" err="1" smtClean="0">
                <a:solidFill>
                  <a:schemeClr val="tx1"/>
                </a:solidFill>
                <a:effectLst/>
              </a:rPr>
              <a:t>Sudano-Sahelian</a:t>
            </a:r>
            <a:r>
              <a:rPr lang="en-US" sz="1000" kern="1200" dirty="0" smtClean="0">
                <a:solidFill>
                  <a:schemeClr val="tx1"/>
                </a:solidFill>
                <a:effectLst/>
              </a:rPr>
              <a:t> zone benefits the most from an additional kilogram of nitrogen. </a:t>
            </a:r>
          </a:p>
          <a:p>
            <a:pPr marL="171450" indent="-171450">
              <a:buFont typeface="Arial" panose="020B0604020202020204" pitchFamily="34" charset="0"/>
              <a:buChar char="•"/>
            </a:pPr>
            <a:r>
              <a:rPr lang="en-US" sz="1000" kern="1200" dirty="0" smtClean="0">
                <a:solidFill>
                  <a:schemeClr val="tx1"/>
                </a:solidFill>
                <a:effectLst/>
              </a:rPr>
              <a:t>The estimated response rate in the full model is in line with other estimates for maize based on data from farmers’ fields in SSA and in Burkina Faso. </a:t>
            </a:r>
            <a:endParaRPr lang="fr-CA" sz="1000" baseline="0" dirty="0" smtClean="0"/>
          </a:p>
          <a:p>
            <a:endParaRPr lang="fr-CA" dirty="0"/>
          </a:p>
        </p:txBody>
      </p:sp>
      <p:sp>
        <p:nvSpPr>
          <p:cNvPr id="4" name="Slide Number Placeholder 3"/>
          <p:cNvSpPr>
            <a:spLocks noGrp="1"/>
          </p:cNvSpPr>
          <p:nvPr>
            <p:ph type="sldNum" sz="quarter" idx="10"/>
          </p:nvPr>
        </p:nvSpPr>
        <p:spPr/>
        <p:txBody>
          <a:bodyPr/>
          <a:lstStyle/>
          <a:p>
            <a:fld id="{C12877E1-850E-444C-9163-A2F1F5EFBAE2}" type="slidenum">
              <a:rPr lang="fr-CA" smtClean="0"/>
              <a:t>10</a:t>
            </a:fld>
            <a:endParaRPr lang="fr-CA"/>
          </a:p>
        </p:txBody>
      </p:sp>
    </p:spTree>
    <p:extLst>
      <p:ext uri="{BB962C8B-B14F-4D97-AF65-F5344CB8AC3E}">
        <p14:creationId xmlns:p14="http://schemas.microsoft.com/office/powerpoint/2010/main" val="56844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The average</a:t>
            </a:r>
            <a:r>
              <a:rPr lang="en-US" sz="1100" kern="1200" baseline="0" dirty="0" smtClean="0">
                <a:solidFill>
                  <a:schemeClr val="tx1"/>
                </a:solidFill>
                <a:effectLst/>
                <a:latin typeface="+mn-lt"/>
                <a:ea typeface="+mn-ea"/>
                <a:cs typeface="+mn-cs"/>
              </a:rPr>
              <a:t> shown here is across all zones and soil types. </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In Burkina Faso, agronomic research recommends 50 kg/ha of urea and between 150 and 200 kg/ha of NPK on maize, regardless of the agro-ecological conditions. The quantity of fertilizer N applied to plots (conditional on use) is the closest to recommendations in the </a:t>
            </a:r>
            <a:r>
              <a:rPr lang="en-US" sz="1100" kern="1200" dirty="0" err="1" smtClean="0">
                <a:solidFill>
                  <a:schemeClr val="tx1"/>
                </a:solidFill>
                <a:effectLst/>
                <a:latin typeface="+mn-lt"/>
                <a:ea typeface="+mn-ea"/>
                <a:cs typeface="+mn-cs"/>
              </a:rPr>
              <a:t>Sudanian</a:t>
            </a:r>
            <a:r>
              <a:rPr lang="en-US" sz="1100" kern="1200" dirty="0" smtClean="0">
                <a:solidFill>
                  <a:schemeClr val="tx1"/>
                </a:solidFill>
                <a:effectLst/>
                <a:latin typeface="+mn-lt"/>
                <a:ea typeface="+mn-ea"/>
                <a:cs typeface="+mn-cs"/>
              </a:rPr>
              <a:t> zone, but fell short nationwide. The gap is even more striking when we consider plots with no fertilizer applied.  </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On average, the </a:t>
            </a:r>
            <a:r>
              <a:rPr lang="en-US" sz="1100" kern="1200" dirty="0" err="1" smtClean="0">
                <a:solidFill>
                  <a:schemeClr val="tx1"/>
                </a:solidFill>
                <a:effectLst/>
                <a:latin typeface="+mn-lt"/>
                <a:ea typeface="+mn-ea"/>
                <a:cs typeface="+mn-cs"/>
              </a:rPr>
              <a:t>agronomically</a:t>
            </a:r>
            <a:r>
              <a:rPr lang="en-US" sz="1100" kern="1200" dirty="0" smtClean="0">
                <a:solidFill>
                  <a:schemeClr val="tx1"/>
                </a:solidFill>
                <a:effectLst/>
                <a:latin typeface="+mn-lt"/>
                <a:ea typeface="+mn-ea"/>
                <a:cs typeface="+mn-cs"/>
              </a:rPr>
              <a:t> optimal nitrogen application is 722 kg per hectare—a high value that is driven by the low nitrogen squared coefficient estimate (</a:t>
            </a:r>
            <a:r>
              <a:rPr lang="en-US" sz="1100" b="0" i="0" kern="1200" dirty="0" smtClean="0">
                <a:solidFill>
                  <a:schemeClr val="tx1"/>
                </a:solidFill>
                <a:effectLst/>
                <a:latin typeface="+mn-lt"/>
                <a:ea typeface="+mn-ea"/>
                <a:cs typeface="+mn-cs"/>
              </a:rPr>
              <a:t>-0.02</a:t>
            </a:r>
            <a:r>
              <a:rPr lang="en-US" sz="1100" kern="1200" dirty="0" smtClean="0">
                <a:solidFill>
                  <a:schemeClr val="tx1"/>
                </a:solidFill>
                <a:effectLst/>
                <a:latin typeface="+mn-lt"/>
                <a:ea typeface="+mn-ea"/>
                <a:cs typeface="+mn-cs"/>
              </a:rPr>
              <a:t>) in the yield response function. Using the nitrogen squared coefficient estimate from the 3SLS regression (-0.11), </a:t>
            </a:r>
            <a:r>
              <a:rPr lang="en-US" sz="1100" kern="1200" dirty="0" err="1" smtClean="0">
                <a:solidFill>
                  <a:schemeClr val="tx1"/>
                </a:solidFill>
                <a:effectLst/>
                <a:latin typeface="+mn-lt"/>
                <a:ea typeface="+mn-ea"/>
                <a:cs typeface="+mn-cs"/>
              </a:rPr>
              <a:t>Kousoumbe</a:t>
            </a:r>
            <a:r>
              <a:rPr lang="en-US" sz="1100" kern="1200" dirty="0" smtClean="0">
                <a:solidFill>
                  <a:schemeClr val="tx1"/>
                </a:solidFill>
                <a:effectLst/>
                <a:latin typeface="+mn-lt"/>
                <a:ea typeface="+mn-ea"/>
                <a:cs typeface="+mn-cs"/>
              </a:rPr>
              <a:t> and </a:t>
            </a:r>
            <a:r>
              <a:rPr lang="en-US" sz="1100" kern="1200" dirty="0" err="1" smtClean="0">
                <a:solidFill>
                  <a:schemeClr val="tx1"/>
                </a:solidFill>
                <a:effectLst/>
                <a:latin typeface="+mn-lt"/>
                <a:ea typeface="+mn-ea"/>
                <a:cs typeface="+mn-cs"/>
              </a:rPr>
              <a:t>Nauges</a:t>
            </a:r>
            <a:r>
              <a:rPr lang="en-US" sz="1100" kern="1200" dirty="0" smtClean="0">
                <a:solidFill>
                  <a:schemeClr val="tx1"/>
                </a:solidFill>
                <a:effectLst/>
                <a:latin typeface="+mn-lt"/>
                <a:ea typeface="+mn-ea"/>
                <a:cs typeface="+mn-cs"/>
              </a:rPr>
              <a:t> (2017), calculated that nitrogen application ranging from 77 to 106 kg/ha maximized yield. However, if they would have chosen the coefficient estimates on the squared terms from the 3SLS-FE (-0.03) or OLS (-0.05) regressions, their results would have had an order of magnitude similar to ours. </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Earlier research in sub-Saharan Africa provides an interpretation. </a:t>
            </a:r>
            <a:r>
              <a:rPr lang="en-US" sz="1100" kern="1200" dirty="0" err="1" smtClean="0">
                <a:solidFill>
                  <a:schemeClr val="tx1"/>
                </a:solidFill>
                <a:effectLst/>
                <a:latin typeface="+mn-lt"/>
                <a:ea typeface="+mn-ea"/>
                <a:cs typeface="+mn-cs"/>
              </a:rPr>
              <a:t>Stoorvogel</a:t>
            </a:r>
            <a:r>
              <a:rPr lang="en-US" sz="1100" kern="1200" dirty="0" smtClean="0">
                <a:solidFill>
                  <a:schemeClr val="tx1"/>
                </a:solidFill>
                <a:effectLst/>
                <a:latin typeface="+mn-lt"/>
                <a:ea typeface="+mn-ea"/>
                <a:cs typeface="+mn-cs"/>
              </a:rPr>
              <a:t> et al found a net loss of about 700 kilogram of nitrogen per hectare over a 30-year period; other</a:t>
            </a:r>
            <a:r>
              <a:rPr lang="en-US" sz="1100" kern="1200" baseline="0" dirty="0" smtClean="0">
                <a:solidFill>
                  <a:schemeClr val="tx1"/>
                </a:solidFill>
                <a:effectLst/>
                <a:latin typeface="+mn-lt"/>
                <a:ea typeface="+mn-ea"/>
                <a:cs typeface="+mn-cs"/>
              </a:rPr>
              <a:t> more recent findings reported in the book by Wortmann and </a:t>
            </a:r>
            <a:r>
              <a:rPr lang="en-US" sz="1100" kern="1200" baseline="0" dirty="0" err="1" smtClean="0">
                <a:solidFill>
                  <a:schemeClr val="tx1"/>
                </a:solidFill>
                <a:effectLst/>
                <a:latin typeface="+mn-lt"/>
                <a:ea typeface="+mn-ea"/>
                <a:cs typeface="+mn-cs"/>
              </a:rPr>
              <a:t>Sones</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Henao</a:t>
            </a:r>
            <a:r>
              <a:rPr lang="en-US" sz="1100" kern="1200" dirty="0" smtClean="0">
                <a:solidFill>
                  <a:schemeClr val="tx1"/>
                </a:solidFill>
                <a:effectLst/>
                <a:latin typeface="+mn-lt"/>
                <a:ea typeface="+mn-ea"/>
                <a:cs typeface="+mn-cs"/>
              </a:rPr>
              <a:t> (1992) reported that nutrient depletion can reach 100 kg NPK/ha/ year in Burkina Faso and Mali. Our results suggest a continuous soil fertility depletion in the maize farming system. With a maximum value of 278 N g/ha, the turning point at which an additional kilogram of nitrogen no longer benefits the crop, lies outside the range of the data.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2877E1-850E-444C-9163-A2F1F5EFBAE2}" type="slidenum">
              <a:rPr lang="fr-CA" smtClean="0"/>
              <a:t>11</a:t>
            </a:fld>
            <a:endParaRPr lang="fr-CA"/>
          </a:p>
        </p:txBody>
      </p:sp>
    </p:spTree>
    <p:extLst>
      <p:ext uri="{BB962C8B-B14F-4D97-AF65-F5344CB8AC3E}">
        <p14:creationId xmlns:p14="http://schemas.microsoft.com/office/powerpoint/2010/main" val="111090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Here are the MVCRs and AVCRs under each scenario, using the expected marginal product (22.14 kg/ha) and expected average product (22.38 kg/ha), respectively. Given the nature of farming in Burkina Faso, where crops depend entirely on rainfall, there is uncertainty in regards to the outcome of fertilizer use. Plot managers apply fertilizer at lower rates than those that would maximize profit, as evidenced by the MVCRs above 1.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full market prices, AVCRs are below 2, indicating that fertilizer use is unprofitable regardless of farm gate prices for maize. The ratios rise above 3 with an official price subsidy of 50%, despite low farm gate prices for maize. At the official subsidized price, incentives to use fertilizer are strong (above 2 but below 3), overcoming price and production risks. Transactions costs erode the apparent advantages of the subsidy, however.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confidence intervals in the</a:t>
            </a:r>
            <a:r>
              <a:rPr lang="en-US" sz="1200" kern="1200" baseline="0" dirty="0" smtClean="0">
                <a:solidFill>
                  <a:schemeClr val="tx1"/>
                </a:solidFill>
                <a:effectLst/>
                <a:latin typeface="+mn-lt"/>
                <a:ea typeface="+mn-ea"/>
                <a:cs typeface="+mn-cs"/>
              </a:rPr>
              <a:t> previous table</a:t>
            </a:r>
            <a:r>
              <a:rPr lang="en-US" sz="1200" kern="1200" dirty="0" smtClean="0">
                <a:solidFill>
                  <a:schemeClr val="tx1"/>
                </a:solidFill>
                <a:effectLst/>
                <a:latin typeface="+mn-lt"/>
                <a:ea typeface="+mn-ea"/>
                <a:cs typeface="+mn-cs"/>
              </a:rPr>
              <a:t> exhibit wide variation in the average partial effect of nitrogen (from 13 kg/ha to 31 kg/ha). Even under suitable agro-ecological conditions for maize and fertilizer subsidies, it is not always profitable to use fertilizer on all maize plots.  Further, the minimum average product for fertilizer use to be profitable (AVCR=2) lies in some instances outside the 95% confidence intervals (analysis available from the authors).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12877E1-850E-444C-9163-A2F1F5EFBAE2}" type="slidenum">
              <a:rPr lang="fr-CA" smtClean="0"/>
              <a:t>12</a:t>
            </a:fld>
            <a:endParaRPr lang="fr-CA"/>
          </a:p>
        </p:txBody>
      </p:sp>
    </p:spTree>
    <p:extLst>
      <p:ext uri="{BB962C8B-B14F-4D97-AF65-F5344CB8AC3E}">
        <p14:creationId xmlns:p14="http://schemas.microsoft.com/office/powerpoint/2010/main" val="245234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12877E1-850E-444C-9163-A2F1F5EFBAE2}" type="slidenum">
              <a:rPr lang="fr-CA" smtClean="0"/>
              <a:t>13</a:t>
            </a:fld>
            <a:endParaRPr lang="fr-CA"/>
          </a:p>
        </p:txBody>
      </p:sp>
    </p:spTree>
    <p:extLst>
      <p:ext uri="{BB962C8B-B14F-4D97-AF65-F5344CB8AC3E}">
        <p14:creationId xmlns:p14="http://schemas.microsoft.com/office/powerpoint/2010/main" val="1092904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policy makers need to be cautious when generalizing across regions or drawing policy recommendations from a single agro-ecological zone because crop responses and economic incentives vary widely across agro-ecological conditions. Policies that take heterogeneity into account may be more effective in promoting sustainable input use by making it more profitable. As currently designed, the fertilizer subsidy program promotes maize, which is not well-suited to all agro-ecologies in Burkina Faso. Programs targeted to a single crop may not be desirable, especially in the context of climate change. Although the subsidy enhances profitability (to the extent that it covers transactions costs), there may be more effective ways to make fertilizer more affordable to farmers. For instance, investing in road infrastructure and removing illicit tax collection could lead to significant cut in transactions costs while freeing up resources from the agricultural budget to enable other services, such as research and development and extension. </a:t>
            </a:r>
          </a:p>
          <a:p>
            <a:endParaRPr lang="fr-CA" dirty="0"/>
          </a:p>
        </p:txBody>
      </p:sp>
      <p:sp>
        <p:nvSpPr>
          <p:cNvPr id="4" name="Slide Number Placeholder 3"/>
          <p:cNvSpPr>
            <a:spLocks noGrp="1"/>
          </p:cNvSpPr>
          <p:nvPr>
            <p:ph type="sldNum" sz="quarter" idx="10"/>
          </p:nvPr>
        </p:nvSpPr>
        <p:spPr/>
        <p:txBody>
          <a:bodyPr/>
          <a:lstStyle/>
          <a:p>
            <a:fld id="{C12877E1-850E-444C-9163-A2F1F5EFBAE2}" type="slidenum">
              <a:rPr lang="fr-CA" smtClean="0"/>
              <a:t>14</a:t>
            </a:fld>
            <a:endParaRPr lang="fr-CA"/>
          </a:p>
        </p:txBody>
      </p:sp>
    </p:spTree>
    <p:extLst>
      <p:ext uri="{BB962C8B-B14F-4D97-AF65-F5344CB8AC3E}">
        <p14:creationId xmlns:p14="http://schemas.microsoft.com/office/powerpoint/2010/main" val="165876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All distributions tend to be positively skewed, with a long right tail. Regardless of the agro-climatic zones and soil types, there is a small number of plots that are highly productive, with maize yields exceeding 2,000 kg/ha.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Our mean is 16 N kg/ha, including zeros. Those who apply</a:t>
            </a:r>
            <a:r>
              <a:rPr lang="en-US" sz="1200" kern="1200" baseline="0" dirty="0" smtClean="0">
                <a:solidFill>
                  <a:schemeClr val="tx1"/>
                </a:solidFill>
                <a:effectLst/>
                <a:latin typeface="+mn-lt"/>
                <a:ea typeface="+mn-ea"/>
                <a:cs typeface="+mn-cs"/>
              </a:rPr>
              <a:t> it are much closer to recommended rates</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Burkina Faso, agronomic research recommends 50 kg/ha of urea and between 150 and 200 kg/ha of NPK on maize (</a:t>
            </a:r>
            <a:r>
              <a:rPr lang="en-US" sz="1200" kern="1200" dirty="0" err="1" smtClean="0">
                <a:solidFill>
                  <a:schemeClr val="tx1"/>
                </a:solidFill>
                <a:effectLst/>
                <a:latin typeface="+mn-lt"/>
                <a:ea typeface="+mn-ea"/>
                <a:cs typeface="+mn-cs"/>
              </a:rPr>
              <a:t>Holtzman</a:t>
            </a:r>
            <a:r>
              <a:rPr lang="en-US" sz="1200" kern="1200" dirty="0" smtClean="0">
                <a:solidFill>
                  <a:schemeClr val="tx1"/>
                </a:solidFill>
                <a:effectLst/>
                <a:latin typeface="+mn-lt"/>
                <a:ea typeface="+mn-ea"/>
                <a:cs typeface="+mn-cs"/>
              </a:rPr>
              <a:t> et al., 2013), regardless of the agro-ecological conditions</a:t>
            </a:r>
            <a:r>
              <a:rPr lang="en-US" sz="1200" kern="1200" baseline="0" dirty="0" smtClean="0">
                <a:solidFill>
                  <a:schemeClr val="tx1"/>
                </a:solidFill>
                <a:effectLst/>
                <a:latin typeface="+mn-lt"/>
                <a:ea typeface="+mn-ea"/>
                <a:cs typeface="+mn-cs"/>
              </a:rPr>
              <a:t> (this varies only by crop and rainfall, so between 45.5 and 53 N kg/ha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12877E1-850E-444C-9163-A2F1F5EFBAE2}" type="slidenum">
              <a:rPr lang="fr-CA" smtClean="0"/>
              <a:t>15</a:t>
            </a:fld>
            <a:endParaRPr lang="fr-CA"/>
          </a:p>
        </p:txBody>
      </p:sp>
    </p:spTree>
    <p:extLst>
      <p:ext uri="{BB962C8B-B14F-4D97-AF65-F5344CB8AC3E}">
        <p14:creationId xmlns:p14="http://schemas.microsoft.com/office/powerpoint/2010/main" val="139849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Achieving food security in Sub-Saharan Africa depends on raising the productivity of smallholder farmers—the cornerstone of most agricultural economies in that region.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To enhance crop productivity in Burkina Faso, there is no option other than intensification.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The soils in the Sahel and Savanna of West Africa are old, deep and poor in soil organic matter, with low capacity to retain nutrients, while this region is also the most densely populated in the continent.</a:t>
            </a:r>
            <a:r>
              <a:rPr lang="en-US" sz="1000" kern="1200" baseline="0" dirty="0" smtClean="0">
                <a:solidFill>
                  <a:schemeClr val="tx1"/>
                </a:solidFill>
                <a:effectLst/>
                <a:latin typeface="+mn-lt"/>
                <a:ea typeface="+mn-ea"/>
                <a:cs typeface="+mn-cs"/>
              </a:rPr>
              <a:t> </a:t>
            </a:r>
            <a:r>
              <a:rPr lang="en-US" sz="1000" kern="1200" baseline="0" dirty="0" smtClean="0">
                <a:solidFill>
                  <a:schemeClr val="tx1"/>
                </a:solidFill>
                <a:effectLst/>
                <a:latin typeface="+mn-lt"/>
                <a:ea typeface="+mn-ea"/>
                <a:cs typeface="+mn-cs"/>
              </a:rPr>
              <a:t>These soils need mineral fertilizer.</a:t>
            </a:r>
          </a:p>
          <a:p>
            <a:pPr marL="171450" indent="-171450">
              <a:buFont typeface="Arial" panose="020B0604020202020204" pitchFamily="34" charset="0"/>
              <a:buChar char="•"/>
            </a:pPr>
            <a:r>
              <a:rPr lang="en-US" sz="1000" kern="1200" baseline="0" dirty="0" smtClean="0">
                <a:solidFill>
                  <a:schemeClr val="tx1"/>
                </a:solidFill>
                <a:effectLst/>
                <a:latin typeface="+mn-lt"/>
                <a:ea typeface="+mn-ea"/>
                <a:cs typeface="+mn-cs"/>
              </a:rPr>
              <a:t>Yet</a:t>
            </a:r>
            <a:r>
              <a:rPr lang="en-US" sz="1000" kern="1200" baseline="0" dirty="0" smtClean="0">
                <a:solidFill>
                  <a:schemeClr val="tx1"/>
                </a:solidFill>
                <a:effectLst/>
                <a:latin typeface="+mn-lt"/>
                <a:ea typeface="+mn-ea"/>
                <a:cs typeface="+mn-cs"/>
              </a:rPr>
              <a:t>, as in other countries of SSA, n</a:t>
            </a:r>
            <a:r>
              <a:rPr lang="en-US" sz="1000" kern="1200" dirty="0" smtClean="0">
                <a:solidFill>
                  <a:schemeClr val="tx1"/>
                </a:solidFill>
                <a:effectLst/>
                <a:latin typeface="+mn-lt"/>
                <a:ea typeface="+mn-ea"/>
                <a:cs typeface="+mn-cs"/>
              </a:rPr>
              <a:t>ational agricultural research systems in Burkina Faso formulated fertilizer recommendations during the 1970s and 1980s, but these did not, and still do not, take differing </a:t>
            </a:r>
            <a:r>
              <a:rPr lang="en-US" sz="1000" kern="1200" dirty="0" err="1" smtClean="0">
                <a:solidFill>
                  <a:schemeClr val="tx1"/>
                </a:solidFill>
                <a:effectLst/>
                <a:latin typeface="+mn-lt"/>
                <a:ea typeface="+mn-ea"/>
                <a:cs typeface="+mn-cs"/>
              </a:rPr>
              <a:t>agroecologies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into account.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The heterogeneity of overall agro-ecological and soil conditions at regional, national, and local scales has led to diversity of farming systems, cropping patterns, soil management considerations, and input markets. This diversity is likely to lead to highly variable economic incentives for smallholder farmers. </a:t>
            </a:r>
          </a:p>
          <a:p>
            <a:endParaRPr lang="fr-CA"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2877E1-850E-444C-9163-A2F1F5EFBAE2}" type="slidenum">
              <a:rPr lang="fr-CA" smtClean="0"/>
              <a:t>2</a:t>
            </a:fld>
            <a:endParaRPr lang="fr-CA"/>
          </a:p>
        </p:txBody>
      </p:sp>
    </p:spTree>
    <p:extLst>
      <p:ext uri="{BB962C8B-B14F-4D97-AF65-F5344CB8AC3E}">
        <p14:creationId xmlns:p14="http://schemas.microsoft.com/office/powerpoint/2010/main" val="220991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analysis contributes to a sparse regional literature on maize yield response to fertilizer that is estimated with data collected from farm households. In recent years, most similar analyses have been conducted in Eastern and Southern African countries (e.g. </a:t>
            </a:r>
            <a:r>
              <a:rPr lang="en-US" sz="1200" kern="1200" dirty="0" err="1" smtClean="0">
                <a:solidFill>
                  <a:schemeClr val="tx1"/>
                </a:solidFill>
                <a:effectLst/>
                <a:latin typeface="+mn-lt"/>
                <a:ea typeface="+mn-ea"/>
                <a:cs typeface="+mn-cs"/>
              </a:rPr>
              <a:t>Marenya</a:t>
            </a:r>
            <a:r>
              <a:rPr lang="en-US" sz="1200" kern="1200" dirty="0" smtClean="0">
                <a:solidFill>
                  <a:schemeClr val="tx1"/>
                </a:solidFill>
                <a:effectLst/>
                <a:latin typeface="+mn-lt"/>
                <a:ea typeface="+mn-ea"/>
                <a:cs typeface="+mn-cs"/>
              </a:rPr>
              <a:t> and Barrett 2009; Xu et al. 2009; </a:t>
            </a:r>
            <a:r>
              <a:rPr lang="en-US" sz="1200" kern="1200" dirty="0" err="1" smtClean="0">
                <a:solidFill>
                  <a:schemeClr val="tx1"/>
                </a:solidFill>
                <a:effectLst/>
                <a:latin typeface="+mn-lt"/>
                <a:ea typeface="+mn-ea"/>
                <a:cs typeface="+mn-cs"/>
              </a:rPr>
              <a:t>Sheahan</a:t>
            </a:r>
            <a:r>
              <a:rPr lang="en-US" sz="1200" kern="1200" dirty="0" smtClean="0">
                <a:solidFill>
                  <a:schemeClr val="tx1"/>
                </a:solidFill>
                <a:effectLst/>
                <a:latin typeface="+mn-lt"/>
                <a:ea typeface="+mn-ea"/>
                <a:cs typeface="+mn-cs"/>
              </a:rPr>
              <a:t>, Black, and Jayne 2013). Farming context and agro-ecological conditions are vastly different in the West African Sahel.  Studies by </a:t>
            </a:r>
            <a:r>
              <a:rPr lang="en-US" sz="1200" kern="1200" dirty="0" err="1" smtClean="0">
                <a:solidFill>
                  <a:schemeClr val="tx1"/>
                </a:solidFill>
                <a:effectLst/>
                <a:latin typeface="+mn-lt"/>
                <a:ea typeface="+mn-ea"/>
                <a:cs typeface="+mn-cs"/>
              </a:rPr>
              <a:t>Koussoube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Nauges</a:t>
            </a:r>
            <a:r>
              <a:rPr lang="en-US" sz="1200" kern="1200" dirty="0" smtClean="0">
                <a:solidFill>
                  <a:schemeClr val="tx1"/>
                </a:solidFill>
                <a:effectLst/>
                <a:latin typeface="+mn-lt"/>
                <a:ea typeface="+mn-ea"/>
                <a:cs typeface="+mn-cs"/>
              </a:rPr>
              <a:t> (2017) in Burkina Faso and Foltz, </a:t>
            </a:r>
            <a:r>
              <a:rPr lang="en-US" sz="1200" kern="1200" dirty="0" err="1" smtClean="0">
                <a:solidFill>
                  <a:schemeClr val="tx1"/>
                </a:solidFill>
                <a:effectLst/>
                <a:latin typeface="+mn-lt"/>
                <a:ea typeface="+mn-ea"/>
                <a:cs typeface="+mn-cs"/>
              </a:rPr>
              <a:t>Aldama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Laris</a:t>
            </a:r>
            <a:r>
              <a:rPr lang="en-US" sz="1200" kern="1200" dirty="0" smtClean="0">
                <a:solidFill>
                  <a:schemeClr val="tx1"/>
                </a:solidFill>
                <a:effectLst/>
                <a:latin typeface="+mn-lt"/>
                <a:ea typeface="+mn-ea"/>
                <a:cs typeface="+mn-cs"/>
              </a:rPr>
              <a:t> (2012) in Mali represent exceptions, but neither of these controlled for variations over both time and space. Decades ago, </a:t>
            </a:r>
            <a:r>
              <a:rPr lang="en-US" sz="1200" kern="1200" dirty="0" err="1" smtClean="0">
                <a:solidFill>
                  <a:schemeClr val="tx1"/>
                </a:solidFill>
                <a:effectLst/>
                <a:latin typeface="+mn-lt"/>
                <a:ea typeface="+mn-ea"/>
                <a:cs typeface="+mn-cs"/>
              </a:rPr>
              <a:t>Henao</a:t>
            </a:r>
            <a:r>
              <a:rPr lang="en-US" sz="1200" kern="1200" dirty="0" smtClean="0">
                <a:solidFill>
                  <a:schemeClr val="tx1"/>
                </a:solidFill>
                <a:effectLst/>
                <a:latin typeface="+mn-lt"/>
                <a:ea typeface="+mn-ea"/>
                <a:cs typeface="+mn-cs"/>
              </a:rPr>
              <a:t> et al. (1992), </a:t>
            </a:r>
            <a:r>
              <a:rPr lang="en-US" sz="1200" kern="1200" dirty="0" err="1" smtClean="0">
                <a:solidFill>
                  <a:schemeClr val="tx1"/>
                </a:solidFill>
                <a:effectLst/>
                <a:latin typeface="+mn-lt"/>
                <a:ea typeface="+mn-ea"/>
                <a:cs typeface="+mn-cs"/>
              </a:rPr>
              <a:t>Kouka</a:t>
            </a:r>
            <a:r>
              <a:rPr lang="en-US" sz="1200" kern="1200" dirty="0" smtClean="0">
                <a:solidFill>
                  <a:schemeClr val="tx1"/>
                </a:solidFill>
                <a:effectLst/>
                <a:latin typeface="+mn-lt"/>
                <a:ea typeface="+mn-ea"/>
                <a:cs typeface="+mn-cs"/>
              </a:rPr>
              <a:t>, Jolly, and </a:t>
            </a:r>
            <a:r>
              <a:rPr lang="en-US" sz="1200" kern="1200" dirty="0" err="1" smtClean="0">
                <a:solidFill>
                  <a:schemeClr val="tx1"/>
                </a:solidFill>
                <a:effectLst/>
                <a:latin typeface="+mn-lt"/>
                <a:ea typeface="+mn-ea"/>
                <a:cs typeface="+mn-cs"/>
              </a:rPr>
              <a:t>Henao</a:t>
            </a:r>
            <a:r>
              <a:rPr lang="en-US" sz="1200" kern="1200" dirty="0" smtClean="0">
                <a:solidFill>
                  <a:schemeClr val="tx1"/>
                </a:solidFill>
                <a:effectLst/>
                <a:latin typeface="+mn-lt"/>
                <a:ea typeface="+mn-ea"/>
                <a:cs typeface="+mn-cs"/>
              </a:rPr>
              <a:t> (1995) and others analyzed agronomic optima using trial data from northern Ghana and Mali.  A recent compendium summarizes agronomic research on fertilizer optimization across the continent, including Burkina Faso (Wortmann and </a:t>
            </a:r>
            <a:r>
              <a:rPr lang="en-US" sz="1200" kern="1200" dirty="0" err="1" smtClean="0">
                <a:solidFill>
                  <a:schemeClr val="tx1"/>
                </a:solidFill>
                <a:effectLst/>
                <a:latin typeface="+mn-lt"/>
                <a:ea typeface="+mn-ea"/>
                <a:cs typeface="+mn-cs"/>
              </a:rPr>
              <a:t>Sones</a:t>
            </a:r>
            <a:r>
              <a:rPr lang="en-US" sz="1200" kern="1200" dirty="0" smtClean="0">
                <a:solidFill>
                  <a:schemeClr val="tx1"/>
                </a:solidFill>
                <a:effectLst/>
                <a:latin typeface="+mn-lt"/>
                <a:ea typeface="+mn-ea"/>
                <a:cs typeface="+mn-cs"/>
              </a:rPr>
              <a:t> 2017).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fld id="{C12877E1-850E-444C-9163-A2F1F5EFBAE2}" type="slidenum">
              <a:rPr lang="fr-CA" smtClean="0"/>
              <a:t>3</a:t>
            </a:fld>
            <a:endParaRPr lang="fr-CA"/>
          </a:p>
        </p:txBody>
      </p:sp>
    </p:spTree>
    <p:extLst>
      <p:ext uri="{BB962C8B-B14F-4D97-AF65-F5344CB8AC3E}">
        <p14:creationId xmlns:p14="http://schemas.microsoft.com/office/powerpoint/2010/main" val="32275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Officially, agro-ecological zones in Burkina Faso are constructed solely on the basis of rainfall isohyet, consisting of </a:t>
            </a:r>
            <a:r>
              <a:rPr lang="en-US" sz="1200" kern="1200" dirty="0" err="1" smtClean="0">
                <a:solidFill>
                  <a:schemeClr val="tx1"/>
                </a:solidFill>
                <a:effectLst/>
                <a:latin typeface="+mn-lt"/>
                <a:ea typeface="+mn-ea"/>
                <a:cs typeface="+mn-cs"/>
              </a:rPr>
              <a:t>Sahelian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Sudano-Sahelian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Sudanian</a:t>
            </a:r>
            <a:r>
              <a:rPr lang="en-US" sz="1200" kern="1200" dirty="0" smtClean="0">
                <a:solidFill>
                  <a:schemeClr val="tx1"/>
                </a:solidFill>
                <a:effectLst/>
                <a:latin typeface="+mn-lt"/>
                <a:ea typeface="+mn-ea"/>
                <a:cs typeface="+mn-cs"/>
              </a:rPr>
              <a:t> zones (</a:t>
            </a:r>
            <a:r>
              <a:rPr lang="en-US" sz="1200" kern="1200" dirty="0" err="1" smtClean="0">
                <a:solidFill>
                  <a:schemeClr val="tx1"/>
                </a:solidFill>
                <a:effectLst/>
                <a:latin typeface="+mn-lt"/>
                <a:ea typeface="+mn-ea"/>
                <a:cs typeface="+mn-cs"/>
              </a:rPr>
              <a:t>Bainville</a:t>
            </a:r>
            <a:r>
              <a:rPr lang="en-US" sz="1200" kern="1200" dirty="0" smtClean="0">
                <a:solidFill>
                  <a:schemeClr val="tx1"/>
                </a:solidFill>
                <a:effectLst/>
                <a:latin typeface="+mn-lt"/>
                <a:ea typeface="+mn-ea"/>
                <a:cs typeface="+mn-cs"/>
              </a:rPr>
              <a:t> 2016; De </a:t>
            </a:r>
            <a:r>
              <a:rPr lang="en-US" sz="1200" kern="1200" dirty="0" err="1" smtClean="0">
                <a:solidFill>
                  <a:schemeClr val="tx1"/>
                </a:solidFill>
                <a:effectLst/>
                <a:latin typeface="+mn-lt"/>
                <a:ea typeface="+mn-ea"/>
                <a:cs typeface="+mn-cs"/>
              </a:rPr>
              <a:t>Longueville</a:t>
            </a:r>
            <a:r>
              <a:rPr lang="en-US" sz="1200" kern="1200" dirty="0" smtClean="0">
                <a:solidFill>
                  <a:schemeClr val="tx1"/>
                </a:solidFill>
                <a:effectLst/>
                <a:latin typeface="+mn-lt"/>
                <a:ea typeface="+mn-ea"/>
                <a:cs typeface="+mn-cs"/>
              </a:rPr>
              <a:t> et al. 2016). Maize: </a:t>
            </a:r>
            <a:r>
              <a:rPr lang="en-US" sz="1200" kern="1200" dirty="0" err="1" smtClean="0">
                <a:solidFill>
                  <a:schemeClr val="tx1"/>
                </a:solidFill>
                <a:effectLst/>
                <a:latin typeface="+mn-lt"/>
                <a:ea typeface="+mn-ea"/>
                <a:cs typeface="+mn-cs"/>
              </a:rPr>
              <a:t>Sudano-Sahelian</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Sudanian</a:t>
            </a:r>
            <a:r>
              <a:rPr lang="en-US" sz="1200" kern="1200" baseline="0" dirty="0" smtClean="0">
                <a:solidFill>
                  <a:schemeClr val="tx1"/>
                </a:solidFill>
                <a:effectLst/>
                <a:latin typeface="+mn-lt"/>
                <a:ea typeface="+mn-ea"/>
                <a:cs typeface="+mn-cs"/>
              </a:rPr>
              <a:t> zones. </a:t>
            </a:r>
            <a:r>
              <a:rPr lang="en-US" sz="1200" kern="1200" dirty="0" smtClean="0">
                <a:solidFill>
                  <a:schemeClr val="tx1"/>
                </a:solidFill>
                <a:effectLst/>
                <a:latin typeface="+mn-lt"/>
                <a:ea typeface="+mn-ea"/>
                <a:cs typeface="+mn-cs"/>
              </a:rPr>
              <a:t>Across the entire country, the rainy season lasts from three to six months, with the longest season in the </a:t>
            </a:r>
            <a:r>
              <a:rPr lang="en-US" sz="1200" kern="1200" dirty="0" err="1" smtClean="0">
                <a:solidFill>
                  <a:schemeClr val="tx1"/>
                </a:solidFill>
                <a:effectLst/>
                <a:latin typeface="+mn-lt"/>
                <a:ea typeface="+mn-ea"/>
                <a:cs typeface="+mn-cs"/>
              </a:rPr>
              <a:t>Sudanian</a:t>
            </a:r>
            <a:r>
              <a:rPr lang="en-US" sz="1200" kern="1200" dirty="0" smtClean="0">
                <a:solidFill>
                  <a:schemeClr val="tx1"/>
                </a:solidFill>
                <a:effectLst/>
                <a:latin typeface="+mn-lt"/>
                <a:ea typeface="+mn-ea"/>
                <a:cs typeface="+mn-cs"/>
              </a:rPr>
              <a:t> zone, and the shortest one in the </a:t>
            </a:r>
            <a:r>
              <a:rPr lang="en-US" sz="1200" kern="1200" dirty="0" err="1" smtClean="0">
                <a:solidFill>
                  <a:schemeClr val="tx1"/>
                </a:solidFill>
                <a:effectLst/>
                <a:latin typeface="+mn-lt"/>
                <a:ea typeface="+mn-ea"/>
                <a:cs typeface="+mn-cs"/>
              </a:rPr>
              <a:t>Sahelian</a:t>
            </a:r>
            <a:r>
              <a:rPr lang="en-US" sz="1200" kern="1200" dirty="0" smtClean="0">
                <a:solidFill>
                  <a:schemeClr val="tx1"/>
                </a:solidFill>
                <a:effectLst/>
                <a:latin typeface="+mn-lt"/>
                <a:ea typeface="+mn-ea"/>
                <a:cs typeface="+mn-cs"/>
              </a:rPr>
              <a:t> zone. </a:t>
            </a:r>
          </a:p>
          <a:p>
            <a:endParaRPr lang="en-US" dirty="0"/>
          </a:p>
        </p:txBody>
      </p:sp>
      <p:sp>
        <p:nvSpPr>
          <p:cNvPr id="4" name="Slide Number Placeholder 3"/>
          <p:cNvSpPr>
            <a:spLocks noGrp="1"/>
          </p:cNvSpPr>
          <p:nvPr>
            <p:ph type="sldNum" sz="quarter" idx="10"/>
          </p:nvPr>
        </p:nvSpPr>
        <p:spPr/>
        <p:txBody>
          <a:bodyPr/>
          <a:lstStyle/>
          <a:p>
            <a:fld id="{C12877E1-850E-444C-9163-A2F1F5EFBAE2}" type="slidenum">
              <a:rPr lang="fr-CA" smtClean="0"/>
              <a:t>4</a:t>
            </a:fld>
            <a:endParaRPr lang="fr-CA"/>
          </a:p>
        </p:txBody>
      </p:sp>
    </p:spTree>
    <p:extLst>
      <p:ext uri="{BB962C8B-B14F-4D97-AF65-F5344CB8AC3E}">
        <p14:creationId xmlns:p14="http://schemas.microsoft.com/office/powerpoint/2010/main" val="301881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We test our hypotheses by estimating a maize yield response function at the plot level with data collected during three cropping seasons (2009/10, 2010/11 and 2011/12)</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under the Continuous Farm Household Survey (</a:t>
            </a:r>
            <a:r>
              <a:rPr lang="en-US" sz="1000" i="1" kern="1200" dirty="0" err="1" smtClean="0">
                <a:solidFill>
                  <a:schemeClr val="tx1"/>
                </a:solidFill>
                <a:effectLst/>
                <a:latin typeface="+mn-lt"/>
                <a:ea typeface="+mn-ea"/>
                <a:cs typeface="+mn-cs"/>
              </a:rPr>
              <a:t>Enquête</a:t>
            </a:r>
            <a:r>
              <a:rPr lang="en-US" sz="1000" i="1" kern="1200" dirty="0" smtClean="0">
                <a:solidFill>
                  <a:schemeClr val="tx1"/>
                </a:solidFill>
                <a:effectLst/>
                <a:latin typeface="+mn-lt"/>
                <a:ea typeface="+mn-ea"/>
                <a:cs typeface="+mn-cs"/>
              </a:rPr>
              <a:t> Permanente </a:t>
            </a:r>
            <a:r>
              <a:rPr lang="en-US" sz="1000" i="1" kern="1200" dirty="0" err="1" smtClean="0">
                <a:solidFill>
                  <a:schemeClr val="tx1"/>
                </a:solidFill>
                <a:effectLst/>
                <a:latin typeface="+mn-lt"/>
                <a:ea typeface="+mn-ea"/>
                <a:cs typeface="+mn-cs"/>
              </a:rPr>
              <a:t>Agricole</a:t>
            </a:r>
            <a:r>
              <a:rPr lang="en-US" sz="1000" kern="1200" dirty="0" smtClean="0">
                <a:solidFill>
                  <a:schemeClr val="tx1"/>
                </a:solidFill>
                <a:effectLst/>
                <a:latin typeface="+mn-lt"/>
                <a:ea typeface="+mn-ea"/>
                <a:cs typeface="+mn-cs"/>
              </a:rPr>
              <a:t> (EPA)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After dropping households that were not continuously surveyed over the three-year period and those that did not cultivate maize, we have 2,321 households (out of 2,700) and 9,526 maize plots.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To construct more nuanced indicators of agro-ecological zones than rainfall isohyets, we linked GPS coordinates for the village of each surveyed household to rainfall data from the National Oceanic and Atmospheric Administration’s Climate Prediction Center and to soils information from the European Union’s Soil Atlas of Africa. Each survey village was assigned to an official agro-ecological zone based on its average rainfall history over the last decade. All but 1% of all maize plots are located in the </a:t>
            </a:r>
            <a:r>
              <a:rPr lang="en-US" sz="1000" kern="1200" dirty="0" err="1" smtClean="0">
                <a:solidFill>
                  <a:schemeClr val="tx1"/>
                </a:solidFill>
                <a:effectLst/>
                <a:latin typeface="+mn-lt"/>
                <a:ea typeface="+mn-ea"/>
                <a:cs typeface="+mn-cs"/>
              </a:rPr>
              <a:t>Sudano-Sahelian</a:t>
            </a:r>
            <a:r>
              <a:rPr lang="en-US" sz="1000" kern="1200" dirty="0" smtClean="0">
                <a:solidFill>
                  <a:schemeClr val="tx1"/>
                </a:solidFill>
                <a:effectLst/>
                <a:latin typeface="+mn-lt"/>
                <a:ea typeface="+mn-ea"/>
                <a:cs typeface="+mn-cs"/>
              </a:rPr>
              <a:t> and </a:t>
            </a:r>
            <a:r>
              <a:rPr lang="en-US" sz="1000" kern="1200" dirty="0" err="1" smtClean="0">
                <a:solidFill>
                  <a:schemeClr val="tx1"/>
                </a:solidFill>
                <a:effectLst/>
                <a:latin typeface="+mn-lt"/>
                <a:ea typeface="+mn-ea"/>
                <a:cs typeface="+mn-cs"/>
              </a:rPr>
              <a:t>Sudanian</a:t>
            </a:r>
            <a:r>
              <a:rPr lang="en-US" sz="1000" kern="1200" dirty="0" smtClean="0">
                <a:solidFill>
                  <a:schemeClr val="tx1"/>
                </a:solidFill>
                <a:effectLst/>
                <a:latin typeface="+mn-lt"/>
                <a:ea typeface="+mn-ea"/>
                <a:cs typeface="+mn-cs"/>
              </a:rPr>
              <a:t> (above 900mm isohyet) zones.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The annual rainfall and coefficients of variation in total annual rainfall at the village level over the last three years were also computed.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We used the GPS coordinates to identify the different soil types in our sample and classify them, based on their suitability for maize production, into three groups: 1) excellent ; 2) good ; 3) poor and marginal soils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72%</a:t>
            </a:r>
            <a:r>
              <a:rPr lang="en-US" sz="1000" kern="1200" baseline="0" dirty="0" smtClean="0">
                <a:solidFill>
                  <a:schemeClr val="tx1"/>
                </a:solidFill>
                <a:effectLst/>
                <a:latin typeface="+mn-lt"/>
                <a:ea typeface="+mn-ea"/>
                <a:cs typeface="+mn-cs"/>
              </a:rPr>
              <a:t> in marginal; 12% in good and 16% in excellent.</a:t>
            </a:r>
            <a:endParaRPr lang="en-US" sz="100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fld id="{C12877E1-850E-444C-9163-A2F1F5EFBAE2}" type="slidenum">
              <a:rPr lang="fr-CA" smtClean="0"/>
              <a:t>5</a:t>
            </a:fld>
            <a:endParaRPr lang="fr-CA"/>
          </a:p>
        </p:txBody>
      </p:sp>
    </p:spTree>
    <p:extLst>
      <p:ext uri="{BB962C8B-B14F-4D97-AF65-F5344CB8AC3E}">
        <p14:creationId xmlns:p14="http://schemas.microsoft.com/office/powerpoint/2010/main" val="348279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test and control for </a:t>
            </a:r>
            <a:r>
              <a:rPr lang="en-US" sz="1200" kern="1200" dirty="0" err="1" smtClean="0">
                <a:solidFill>
                  <a:schemeClr val="tx1"/>
                </a:solidFill>
                <a:effectLst/>
                <a:latin typeface="+mn-lt"/>
                <a:ea typeface="+mn-ea"/>
                <a:cs typeface="+mn-cs"/>
              </a:rPr>
              <a:t>endogeneity</a:t>
            </a:r>
            <a:r>
              <a:rPr lang="en-US" sz="1200" kern="1200" dirty="0" smtClean="0">
                <a:solidFill>
                  <a:schemeClr val="tx1"/>
                </a:solidFill>
                <a:effectLst/>
                <a:latin typeface="+mn-lt"/>
                <a:ea typeface="+mn-ea"/>
                <a:cs typeface="+mn-cs"/>
              </a:rPr>
              <a:t> of fertilizer with a Control Function Approach (CFA), employing Correlated Random Effects (CRE) to address time-invariant unobserved effects that may be related to household decision-making.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There is a lot in the</a:t>
            </a:r>
            <a:r>
              <a:rPr lang="en-US" sz="1200" kern="1200" baseline="0" dirty="0" smtClean="0">
                <a:solidFill>
                  <a:schemeClr val="tx1"/>
                </a:solidFill>
                <a:effectLst/>
                <a:latin typeface="+mn-lt"/>
                <a:ea typeface="+mn-ea"/>
                <a:cs typeface="+mn-cs"/>
              </a:rPr>
              <a:t> lit about functional form, but more flexible forms with large numbers of covariates in </a:t>
            </a:r>
            <a:r>
              <a:rPr lang="en-US" sz="1200" kern="1200" baseline="0" dirty="0" err="1" smtClean="0">
                <a:solidFill>
                  <a:schemeClr val="tx1"/>
                </a:solidFill>
                <a:effectLst/>
                <a:latin typeface="+mn-lt"/>
                <a:ea typeface="+mn-ea"/>
                <a:cs typeface="+mn-cs"/>
              </a:rPr>
              <a:t>hh</a:t>
            </a:r>
            <a:r>
              <a:rPr lang="en-US" sz="1200" kern="1200" baseline="0" dirty="0" smtClean="0">
                <a:solidFill>
                  <a:schemeClr val="tx1"/>
                </a:solidFill>
                <a:effectLst/>
                <a:latin typeface="+mn-lt"/>
                <a:ea typeface="+mn-ea"/>
                <a:cs typeface="+mn-cs"/>
              </a:rPr>
              <a:t> survey data (not just inputs, but manager and </a:t>
            </a:r>
            <a:r>
              <a:rPr lang="en-US" sz="1200" kern="1200" baseline="0" dirty="0" err="1" smtClean="0">
                <a:solidFill>
                  <a:schemeClr val="tx1"/>
                </a:solidFill>
                <a:effectLst/>
                <a:latin typeface="+mn-lt"/>
                <a:ea typeface="+mn-ea"/>
                <a:cs typeface="+mn-cs"/>
              </a:rPr>
              <a:t>hh</a:t>
            </a:r>
            <a:r>
              <a:rPr lang="en-US" sz="1200" kern="1200" baseline="0" dirty="0" smtClean="0">
                <a:solidFill>
                  <a:schemeClr val="tx1"/>
                </a:solidFill>
                <a:effectLst/>
                <a:latin typeface="+mn-lt"/>
                <a:ea typeface="+mn-ea"/>
                <a:cs typeface="+mn-cs"/>
              </a:rPr>
              <a:t> characteristics) are intractable. We have the interactions with key variables only, and a quadratic term for N. </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Agro-ecological conditions are indicated by a range of covariates, including climatic zone, soil quality, and plot characteristics such as presence of trees, fallow, soil and water conservation structures, location and slope.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then examine the profitability of fertilizer use by calculating the marginal and average value-cost ratios based on the estimated coefficients. </a:t>
            </a:r>
          </a:p>
          <a:p>
            <a:endParaRPr lang="en-US" dirty="0"/>
          </a:p>
        </p:txBody>
      </p:sp>
      <p:sp>
        <p:nvSpPr>
          <p:cNvPr id="4" name="Slide Number Placeholder 3"/>
          <p:cNvSpPr>
            <a:spLocks noGrp="1"/>
          </p:cNvSpPr>
          <p:nvPr>
            <p:ph type="sldNum" sz="quarter" idx="10"/>
          </p:nvPr>
        </p:nvSpPr>
        <p:spPr/>
        <p:txBody>
          <a:bodyPr/>
          <a:lstStyle/>
          <a:p>
            <a:fld id="{C12877E1-850E-444C-9163-A2F1F5EFBAE2}" type="slidenum">
              <a:rPr lang="fr-CA" smtClean="0"/>
              <a:t>6</a:t>
            </a:fld>
            <a:endParaRPr lang="fr-CA"/>
          </a:p>
        </p:txBody>
      </p:sp>
    </p:spTree>
    <p:extLst>
      <p:ext uri="{BB962C8B-B14F-4D97-AF65-F5344CB8AC3E}">
        <p14:creationId xmlns:p14="http://schemas.microsoft.com/office/powerpoint/2010/main" val="60929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171450" indent="-171450">
              <a:buFont typeface="Arial" panose="020B0604020202020204" pitchFamily="34" charset="0"/>
              <a:buChar char="•"/>
            </a:pPr>
            <a:r>
              <a:rPr lang="en-US" sz="1000" b="0" i="0" kern="1200" dirty="0" smtClean="0">
                <a:solidFill>
                  <a:schemeClr val="tx1"/>
                </a:solidFill>
                <a:effectLst/>
                <a:latin typeface="+mn-lt"/>
                <a:ea typeface="+mn-ea"/>
                <a:cs typeface="+mn-cs"/>
              </a:rPr>
              <a:t>Yield response function</a:t>
            </a:r>
            <a:r>
              <a:rPr lang="en-US" sz="1000" b="0" i="0" kern="1200" baseline="0" dirty="0" smtClean="0">
                <a:solidFill>
                  <a:schemeClr val="tx1"/>
                </a:solidFill>
                <a:effectLst/>
                <a:latin typeface="+mn-lt"/>
                <a:ea typeface="+mn-ea"/>
                <a:cs typeface="+mn-cs"/>
              </a:rPr>
              <a:t> on plot </a:t>
            </a:r>
            <a:r>
              <a:rPr lang="en-US" sz="1000" b="0" i="0" kern="1200" baseline="0" dirty="0" err="1" smtClean="0">
                <a:solidFill>
                  <a:schemeClr val="tx1"/>
                </a:solidFill>
                <a:effectLst/>
                <a:latin typeface="+mn-lt"/>
                <a:ea typeface="+mn-ea"/>
                <a:cs typeface="+mn-cs"/>
              </a:rPr>
              <a:t>i</a:t>
            </a:r>
            <a:r>
              <a:rPr lang="en-US" sz="1000" b="0" i="0" kern="1200" baseline="0" dirty="0" smtClean="0">
                <a:solidFill>
                  <a:schemeClr val="tx1"/>
                </a:solidFill>
                <a:effectLst/>
                <a:latin typeface="+mn-lt"/>
                <a:ea typeface="+mn-ea"/>
                <a:cs typeface="+mn-cs"/>
              </a:rPr>
              <a:t>, household j, time t. </a:t>
            </a:r>
            <a:r>
              <a:rPr lang="en-US" sz="1000" b="0" i="0" kern="1200" dirty="0" smtClean="0">
                <a:solidFill>
                  <a:schemeClr val="tx1"/>
                </a:solidFill>
                <a:effectLst/>
                <a:latin typeface="+mn-lt"/>
                <a:ea typeface="+mn-ea"/>
                <a:cs typeface="+mn-cs"/>
              </a:rPr>
              <a:t>where </a:t>
            </a:r>
            <a:r>
              <a:rPr lang="en-US" sz="1000" b="0" i="0" kern="1200" dirty="0" err="1" smtClean="0">
                <a:solidFill>
                  <a:schemeClr val="tx1"/>
                </a:solidFill>
                <a:effectLst/>
                <a:latin typeface="+mn-lt"/>
                <a:ea typeface="+mn-ea"/>
                <a:cs typeface="+mn-cs"/>
              </a:rPr>
              <a:t>N</a:t>
            </a:r>
            <a:r>
              <a:rPr lang="en-US" sz="1000" b="0" i="0" kern="1200" baseline="-25000" dirty="0" err="1" smtClean="0">
                <a:solidFill>
                  <a:schemeClr val="tx1"/>
                </a:solidFill>
                <a:effectLst/>
                <a:latin typeface="+mn-lt"/>
                <a:ea typeface="+mn-ea"/>
                <a:cs typeface="+mn-cs"/>
              </a:rPr>
              <a:t>ijt</a:t>
            </a:r>
            <a:r>
              <a:rPr lang="en-US" sz="1000" b="0" i="0" kern="1200" dirty="0" smtClean="0">
                <a:solidFill>
                  <a:schemeClr val="tx1"/>
                </a:solidFill>
                <a:effectLst/>
                <a:latin typeface="+mn-lt"/>
                <a:ea typeface="+mn-ea"/>
                <a:cs typeface="+mn-cs"/>
              </a:rPr>
              <a:t> is the nitrogen application rate and </a:t>
            </a:r>
            <a:r>
              <a:rPr lang="en-US" sz="1000" b="0" i="0" kern="1200" dirty="0" err="1" smtClean="0">
                <a:solidFill>
                  <a:schemeClr val="tx1"/>
                </a:solidFill>
                <a:effectLst/>
                <a:latin typeface="+mn-lt"/>
                <a:ea typeface="+mn-ea"/>
                <a:cs typeface="+mn-cs"/>
              </a:rPr>
              <a:t>X</a:t>
            </a:r>
            <a:r>
              <a:rPr lang="en-US" sz="1000" b="0" i="0" kern="1200" baseline="-25000" dirty="0" err="1" smtClean="0">
                <a:solidFill>
                  <a:schemeClr val="tx1"/>
                </a:solidFill>
                <a:effectLst/>
                <a:latin typeface="+mn-lt"/>
                <a:ea typeface="+mn-ea"/>
                <a:cs typeface="+mn-cs"/>
              </a:rPr>
              <a:t>ijt</a:t>
            </a:r>
            <a:r>
              <a:rPr lang="en-US" sz="1000" b="0" i="0" kern="1200" dirty="0" smtClean="0">
                <a:solidFill>
                  <a:schemeClr val="tx1"/>
                </a:solidFill>
                <a:effectLst/>
                <a:latin typeface="+mn-lt"/>
                <a:ea typeface="+mn-ea"/>
                <a:cs typeface="+mn-cs"/>
              </a:rPr>
              <a:t> represents </a:t>
            </a:r>
            <a:r>
              <a:rPr lang="en-US" sz="1000" kern="1200" dirty="0" smtClean="0">
                <a:solidFill>
                  <a:schemeClr val="tx1"/>
                </a:solidFill>
                <a:effectLst/>
                <a:latin typeface="+mn-lt"/>
                <a:ea typeface="+mn-ea"/>
                <a:cs typeface="+mn-cs"/>
              </a:rPr>
              <a:t>a vector of other covariates. The error term </a:t>
            </a:r>
            <a:r>
              <a:rPr lang="en-US" sz="1000" kern="1200" dirty="0" err="1" smtClean="0">
                <a:solidFill>
                  <a:schemeClr val="tx1"/>
                </a:solidFill>
                <a:effectLst/>
                <a:latin typeface="+mn-lt"/>
                <a:ea typeface="+mn-ea"/>
                <a:cs typeface="+mn-cs"/>
              </a:rPr>
              <a:t>U</a:t>
            </a:r>
            <a:r>
              <a:rPr lang="en-US" sz="1000" kern="1200" baseline="-25000" dirty="0" err="1" smtClean="0">
                <a:solidFill>
                  <a:schemeClr val="tx1"/>
                </a:solidFill>
                <a:effectLst/>
                <a:latin typeface="+mn-lt"/>
                <a:ea typeface="+mn-ea"/>
                <a:cs typeface="+mn-cs"/>
              </a:rPr>
              <a:t>ijt</a:t>
            </a:r>
            <a:r>
              <a:rPr lang="en-US" sz="1000" kern="1200" dirty="0" smtClean="0">
                <a:solidFill>
                  <a:schemeClr val="tx1"/>
                </a:solidFill>
                <a:effectLst/>
                <a:latin typeface="+mn-lt"/>
                <a:ea typeface="+mn-ea"/>
                <a:cs typeface="+mn-cs"/>
              </a:rPr>
              <a:t> is composed of three parts: </a:t>
            </a:r>
            <a:r>
              <a:rPr lang="en-US" sz="1000" kern="1200" dirty="0" err="1" smtClean="0">
                <a:solidFill>
                  <a:schemeClr val="tx1"/>
                </a:solidFill>
                <a:effectLst/>
                <a:latin typeface="+mn-lt"/>
                <a:ea typeface="+mn-ea"/>
                <a:cs typeface="+mn-cs"/>
              </a:rPr>
              <a:t>V</a:t>
            </a:r>
            <a:r>
              <a:rPr lang="en-US" sz="1000" kern="1200" baseline="-25000" dirty="0" err="1" smtClean="0">
                <a:solidFill>
                  <a:schemeClr val="tx1"/>
                </a:solidFill>
                <a:effectLst/>
                <a:latin typeface="+mn-lt"/>
                <a:ea typeface="+mn-ea"/>
                <a:cs typeface="+mn-cs"/>
              </a:rPr>
              <a:t>ijt</a:t>
            </a:r>
            <a:r>
              <a:rPr lang="en-US" sz="1000" kern="1200" baseline="-250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E</a:t>
            </a:r>
            <a:r>
              <a:rPr lang="en-US" sz="1000" kern="1200" baseline="-25000" dirty="0" err="1" smtClean="0">
                <a:solidFill>
                  <a:schemeClr val="tx1"/>
                </a:solidFill>
                <a:effectLst/>
                <a:latin typeface="+mn-lt"/>
                <a:ea typeface="+mn-ea"/>
                <a:cs typeface="+mn-cs"/>
              </a:rPr>
              <a:t>ijt</a:t>
            </a:r>
            <a:r>
              <a:rPr lang="en-US" sz="1000" kern="1200" baseline="-250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C</a:t>
            </a:r>
            <a:r>
              <a:rPr lang="en-US" sz="1000" kern="1200" baseline="-25000" dirty="0" err="1" smtClean="0">
                <a:solidFill>
                  <a:schemeClr val="tx1"/>
                </a:solidFill>
                <a:effectLst/>
                <a:latin typeface="+mn-lt"/>
                <a:ea typeface="+mn-ea"/>
                <a:cs typeface="+mn-cs"/>
              </a:rPr>
              <a:t>ij</a:t>
            </a:r>
            <a:r>
              <a:rPr lang="en-US" sz="1000" kern="1200" baseline="-250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E</a:t>
            </a:r>
            <a:r>
              <a:rPr lang="en-US" sz="1000" kern="1200" baseline="-25000" dirty="0" err="1" smtClean="0">
                <a:solidFill>
                  <a:schemeClr val="tx1"/>
                </a:solidFill>
                <a:effectLst/>
                <a:latin typeface="+mn-lt"/>
                <a:ea typeface="+mn-ea"/>
                <a:cs typeface="+mn-cs"/>
              </a:rPr>
              <a:t>ijt</a:t>
            </a:r>
            <a:r>
              <a:rPr lang="en-US" sz="1000" kern="1200" baseline="-250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are random errors, </a:t>
            </a:r>
            <a:r>
              <a:rPr lang="en-US" sz="1000" kern="1200" dirty="0" err="1" smtClean="0">
                <a:solidFill>
                  <a:schemeClr val="tx1"/>
                </a:solidFill>
                <a:effectLst/>
                <a:latin typeface="+mn-lt"/>
                <a:ea typeface="+mn-ea"/>
                <a:cs typeface="+mn-cs"/>
              </a:rPr>
              <a:t>V</a:t>
            </a:r>
            <a:r>
              <a:rPr lang="en-US" sz="1000" kern="1200" baseline="-25000" dirty="0" err="1" smtClean="0">
                <a:solidFill>
                  <a:schemeClr val="tx1"/>
                </a:solidFill>
                <a:effectLst/>
                <a:latin typeface="+mn-lt"/>
                <a:ea typeface="+mn-ea"/>
                <a:cs typeface="+mn-cs"/>
              </a:rPr>
              <a:t>ijt</a:t>
            </a:r>
            <a:r>
              <a:rPr lang="en-US" sz="1000" kern="1200" dirty="0" smtClean="0">
                <a:solidFill>
                  <a:schemeClr val="tx1"/>
                </a:solidFill>
                <a:effectLst/>
                <a:latin typeface="+mn-lt"/>
                <a:ea typeface="+mn-ea"/>
                <a:cs typeface="+mn-cs"/>
              </a:rPr>
              <a:t> are unobserved characteristics that are correlated with nitrogen application, and </a:t>
            </a:r>
            <a:r>
              <a:rPr lang="en-US" sz="1000" kern="1200" dirty="0" err="1" smtClean="0">
                <a:solidFill>
                  <a:schemeClr val="tx1"/>
                </a:solidFill>
                <a:effectLst/>
                <a:latin typeface="+mn-lt"/>
                <a:ea typeface="+mn-ea"/>
                <a:cs typeface="+mn-cs"/>
              </a:rPr>
              <a:t>C</a:t>
            </a:r>
            <a:r>
              <a:rPr lang="en-US" sz="1000" kern="1200" baseline="-25000" dirty="0" err="1" smtClean="0">
                <a:solidFill>
                  <a:schemeClr val="tx1"/>
                </a:solidFill>
                <a:effectLst/>
                <a:latin typeface="+mn-lt"/>
                <a:ea typeface="+mn-ea"/>
                <a:cs typeface="+mn-cs"/>
              </a:rPr>
              <a:t>ij</a:t>
            </a:r>
            <a:r>
              <a:rPr lang="en-US" sz="1000" kern="1200" baseline="-250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are unobservable time-invariant characteristics.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We expect fertilizer application to be correlated with unobserved characteristics, such as plot manager’s skills and agronomic conditions. </a:t>
            </a:r>
            <a:r>
              <a:rPr lang="en-US" sz="1000" dirty="0" smtClean="0"/>
              <a:t>To address this, we include </a:t>
            </a:r>
            <a:r>
              <a:rPr lang="en-US" sz="1000" kern="1200" dirty="0" smtClean="0">
                <a:solidFill>
                  <a:schemeClr val="tx1"/>
                </a:solidFill>
                <a:effectLst/>
                <a:latin typeface="+mn-lt"/>
                <a:ea typeface="+mn-ea"/>
                <a:cs typeface="+mn-cs"/>
              </a:rPr>
              <a:t>plot manager characteristics, agro-ecology,</a:t>
            </a:r>
            <a:r>
              <a:rPr lang="en-US" sz="1000" kern="1200" baseline="0" dirty="0" smtClean="0">
                <a:solidFill>
                  <a:schemeClr val="tx1"/>
                </a:solidFill>
                <a:effectLst/>
                <a:latin typeface="+mn-lt"/>
                <a:ea typeface="+mn-ea"/>
                <a:cs typeface="+mn-cs"/>
              </a:rPr>
              <a:t> soil, rainfall </a:t>
            </a:r>
            <a:r>
              <a:rPr lang="en-US" sz="1000" dirty="0" smtClean="0"/>
              <a:t>factors at various scales.</a:t>
            </a:r>
          </a:p>
          <a:p>
            <a:pPr marL="171450" indent="-171450">
              <a:buFont typeface="Arial" panose="020B0604020202020204" pitchFamily="34" charset="0"/>
              <a:buChar char="•"/>
            </a:pPr>
            <a:r>
              <a:rPr lang="en-US" sz="1000" b="0" i="0" kern="1200" dirty="0" smtClean="0">
                <a:solidFill>
                  <a:schemeClr val="tx1"/>
                </a:solidFill>
                <a:effectLst/>
                <a:latin typeface="+mn-lt"/>
                <a:ea typeface="+mn-ea"/>
                <a:cs typeface="+mn-cs"/>
              </a:rPr>
              <a:t>We test and control for potential </a:t>
            </a:r>
            <a:r>
              <a:rPr lang="en-US" sz="1000" b="0" i="0" kern="1200" dirty="0" err="1" smtClean="0">
                <a:solidFill>
                  <a:schemeClr val="tx1"/>
                </a:solidFill>
                <a:effectLst/>
                <a:latin typeface="+mn-lt"/>
                <a:ea typeface="+mn-ea"/>
                <a:cs typeface="+mn-cs"/>
              </a:rPr>
              <a:t>endogeneity</a:t>
            </a:r>
            <a:r>
              <a:rPr lang="en-US" sz="1000" b="0" i="0" kern="1200" dirty="0" smtClean="0">
                <a:solidFill>
                  <a:schemeClr val="tx1"/>
                </a:solidFill>
                <a:effectLst/>
                <a:latin typeface="+mn-lt"/>
                <a:ea typeface="+mn-ea"/>
                <a:cs typeface="+mn-cs"/>
              </a:rPr>
              <a:t> by employing an </a:t>
            </a:r>
            <a:r>
              <a:rPr lang="en-US" sz="1000" kern="1200" dirty="0" smtClean="0">
                <a:solidFill>
                  <a:schemeClr val="tx1"/>
                </a:solidFill>
                <a:effectLst/>
                <a:latin typeface="+mn-lt"/>
                <a:ea typeface="+mn-ea"/>
                <a:cs typeface="+mn-cs"/>
              </a:rPr>
              <a:t>instrumental variable technique. To be valid, the instrument must be sufficiently correlated with fertilizer application (inclusion restriction) and uncorrelated with the error term (exclusion restriction). After testing several of the instruments used in previous research on the topic, our strongest is the proportion of households in the commune that belong to cotton cooperatives. Since commercial fertilizer markets are still underdeveloped in Burkina Faso, cotton cooperatives remain the primary source to access fertilizer, but membership is not </a:t>
            </a:r>
            <a:r>
              <a:rPr lang="en-US" sz="1000" kern="1200" dirty="0" smtClean="0">
                <a:solidFill>
                  <a:schemeClr val="tx1"/>
                </a:solidFill>
                <a:effectLst/>
                <a:latin typeface="+mn-lt"/>
                <a:ea typeface="+mn-ea"/>
                <a:cs typeface="+mn-cs"/>
              </a:rPr>
              <a:t>correlated </a:t>
            </a:r>
            <a:r>
              <a:rPr lang="en-US" sz="1000" kern="1200" dirty="0" smtClean="0">
                <a:solidFill>
                  <a:schemeClr val="tx1"/>
                </a:solidFill>
                <a:effectLst/>
                <a:latin typeface="+mn-lt"/>
                <a:ea typeface="+mn-ea"/>
                <a:cs typeface="+mn-cs"/>
              </a:rPr>
              <a:t>with soil characteristics.</a:t>
            </a:r>
            <a:r>
              <a:rPr lang="en-US" sz="1000" dirty="0" smtClean="0">
                <a:effectLst/>
              </a:rPr>
              <a:t> </a:t>
            </a:r>
            <a:r>
              <a:rPr lang="en-US" sz="1000" kern="1200" dirty="0" smtClean="0">
                <a:solidFill>
                  <a:schemeClr val="tx1"/>
                </a:solidFill>
                <a:effectLst/>
                <a:latin typeface="+mn-lt"/>
                <a:ea typeface="+mn-ea"/>
                <a:cs typeface="+mn-cs"/>
              </a:rPr>
              <a:t>Note that the instrument excludes the village where the household lives.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We use the CFA</a:t>
            </a:r>
            <a:r>
              <a:rPr lang="en-US" sz="1000" kern="1200" baseline="0" dirty="0" smtClean="0">
                <a:solidFill>
                  <a:schemeClr val="tx1"/>
                </a:solidFill>
                <a:effectLst/>
                <a:latin typeface="+mn-lt"/>
                <a:ea typeface="+mn-ea"/>
                <a:cs typeface="+mn-cs"/>
              </a:rPr>
              <a:t> instead of 2SLS to handle the potential </a:t>
            </a:r>
            <a:r>
              <a:rPr lang="en-US" sz="1000" kern="1200" baseline="0" dirty="0" err="1" smtClean="0">
                <a:solidFill>
                  <a:schemeClr val="tx1"/>
                </a:solidFill>
                <a:effectLst/>
                <a:latin typeface="+mn-lt"/>
                <a:ea typeface="+mn-ea"/>
                <a:cs typeface="+mn-cs"/>
              </a:rPr>
              <a:t>endogeneity</a:t>
            </a:r>
            <a:r>
              <a:rPr lang="en-US" sz="1000" kern="1200" baseline="0" dirty="0" smtClean="0">
                <a:solidFill>
                  <a:schemeClr val="tx1"/>
                </a:solidFill>
                <a:effectLst/>
                <a:latin typeface="+mn-lt"/>
                <a:ea typeface="+mn-ea"/>
                <a:cs typeface="+mn-cs"/>
              </a:rPr>
              <a:t> resulting from interaction terms</a:t>
            </a:r>
            <a:endParaRPr lang="en-US"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The </a:t>
            </a:r>
            <a:r>
              <a:rPr lang="en-US" sz="1000" kern="1200" dirty="0" err="1" smtClean="0">
                <a:solidFill>
                  <a:schemeClr val="tx1"/>
                </a:solidFill>
                <a:effectLst/>
                <a:latin typeface="+mn-lt"/>
                <a:ea typeface="+mn-ea"/>
                <a:cs typeface="+mn-cs"/>
              </a:rPr>
              <a:t>Mundlak</a:t>
            </a:r>
            <a:r>
              <a:rPr lang="en-US" sz="1000" kern="1200" dirty="0" smtClean="0">
                <a:solidFill>
                  <a:schemeClr val="tx1"/>
                </a:solidFill>
                <a:effectLst/>
                <a:latin typeface="+mn-lt"/>
                <a:ea typeface="+mn-ea"/>
                <a:cs typeface="+mn-cs"/>
              </a:rPr>
              <a:t>-Chamberlain</a:t>
            </a:r>
            <a:r>
              <a:rPr lang="en-US" sz="1000" kern="1200" baseline="0" dirty="0" smtClean="0">
                <a:solidFill>
                  <a:schemeClr val="tx1"/>
                </a:solidFill>
                <a:effectLst/>
                <a:latin typeface="+mn-lt"/>
                <a:ea typeface="+mn-ea"/>
                <a:cs typeface="+mn-cs"/>
              </a:rPr>
              <a:t> device addresses time-invariant </a:t>
            </a:r>
            <a:r>
              <a:rPr lang="en-US" sz="1000" kern="1200" baseline="0" dirty="0" err="1" smtClean="0">
                <a:solidFill>
                  <a:schemeClr val="tx1"/>
                </a:solidFill>
                <a:effectLst/>
                <a:latin typeface="+mn-lt"/>
                <a:ea typeface="+mn-ea"/>
                <a:cs typeface="+mn-cs"/>
              </a:rPr>
              <a:t>hh</a:t>
            </a:r>
            <a:r>
              <a:rPr lang="en-US" sz="1000" kern="1200" baseline="0" dirty="0" smtClean="0">
                <a:solidFill>
                  <a:schemeClr val="tx1"/>
                </a:solidFill>
                <a:effectLst/>
                <a:latin typeface="+mn-lt"/>
                <a:ea typeface="+mn-ea"/>
                <a:cs typeface="+mn-cs"/>
              </a:rPr>
              <a:t> heterogeneity by including the means of observed covariates (the projection of c on X).  </a:t>
            </a:r>
          </a:p>
          <a:p>
            <a:pPr marL="171450" indent="-171450">
              <a:buFont typeface="Arial" panose="020B0604020202020204" pitchFamily="34" charset="0"/>
              <a:buChar char="•"/>
            </a:pPr>
            <a:r>
              <a:rPr lang="en-US" sz="1000" kern="1200" baseline="0" dirty="0" smtClean="0">
                <a:solidFill>
                  <a:schemeClr val="tx1"/>
                </a:solidFill>
                <a:effectLst/>
                <a:latin typeface="+mn-lt"/>
                <a:ea typeface="+mn-ea"/>
                <a:cs typeface="+mn-cs"/>
              </a:rPr>
              <a:t>All SE bootstrapped to control for second stage estimation with predicted residuals V-hat</a:t>
            </a:r>
            <a:endParaRPr lang="fr-CA"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2877E1-850E-444C-9163-A2F1F5EFBAE2}" type="slidenum">
              <a:rPr lang="fr-CA" smtClean="0"/>
              <a:t>7</a:t>
            </a:fld>
            <a:endParaRPr lang="fr-CA"/>
          </a:p>
        </p:txBody>
      </p:sp>
    </p:spTree>
    <p:extLst>
      <p:ext uri="{BB962C8B-B14F-4D97-AF65-F5344CB8AC3E}">
        <p14:creationId xmlns:p14="http://schemas.microsoft.com/office/powerpoint/2010/main" val="226689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638800" cy="4284663"/>
          </a:xfrm>
        </p:spPr>
        <p:txBody>
          <a:bodyPr/>
          <a:lstStyle/>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To examine the profitability of fertilizer use, we first obtain the marginal product of N by taking the partial derivative of expected yields conditional on X with respect to N in the regression equation. To find the optimal quantity of nitrogen to apply from an agronomic view point, we set the derivative equal to zero and solve for "N".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Next, we examine the marginal value/cost ratio (MVCR), which is the value of an increase in maize output that results from applying an additional kilogram of nitrogen divided by the price of one kilogram of nitrogen. The general rule is that profit is maximized by applying the quantity of nitrogen at which marginal revenues equal marginal costs, or MVCR equals one.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We compute MVCRs under various fertilizer costs and farm gate prices for maize. An average low, mean, and high price value for maize is computed using monthly farm gate prices across the three crop years (INERA 2013).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We also consider three different fertilizer costs: market price, official subsidized price, and transacted subsidized price. The subsidized fertilizer prices for urea and NPK are set at 270 FCFA/kg and 250 FCFA/kg, which is 50% below market prices (MAFAP 2013).  High transaction costs, due in part to poor road infrastructure and illicit tax collection, reduce the effective subsidy by 28% and 23% of the market price for urea and NPK compared to the official 50% price reduction (</a:t>
            </a:r>
            <a:r>
              <a:rPr lang="en-US" sz="1000" kern="1200" dirty="0" err="1" smtClean="0">
                <a:solidFill>
                  <a:schemeClr val="tx1"/>
                </a:solidFill>
                <a:effectLst/>
                <a:latin typeface="+mn-lt"/>
                <a:ea typeface="+mn-ea"/>
                <a:cs typeface="+mn-cs"/>
              </a:rPr>
              <a:t>Holtzman</a:t>
            </a:r>
            <a:r>
              <a:rPr lang="en-US" sz="1000" kern="1200" dirty="0" smtClean="0">
                <a:solidFill>
                  <a:schemeClr val="tx1"/>
                </a:solidFill>
                <a:effectLst/>
                <a:latin typeface="+mn-lt"/>
                <a:ea typeface="+mn-ea"/>
                <a:cs typeface="+mn-cs"/>
              </a:rPr>
              <a:t> et al. 2011).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The profitability incentive to use fertilizer has been examined frequently with the average value cost ratio (AVCR). The AVCR is calculated as E(</a:t>
            </a:r>
            <a:r>
              <a:rPr lang="en-US" sz="1000" kern="1200" dirty="0" err="1" smtClean="0">
                <a:solidFill>
                  <a:schemeClr val="tx1"/>
                </a:solidFill>
                <a:effectLst/>
                <a:latin typeface="+mn-lt"/>
                <a:ea typeface="+mn-ea"/>
                <a:cs typeface="+mn-cs"/>
              </a:rPr>
              <a:t>AVCR</a:t>
            </a:r>
            <a:r>
              <a:rPr lang="en-US" sz="1000" b="0" i="0" kern="1200" baseline="-25000" dirty="0" err="1" smtClean="0">
                <a:solidFill>
                  <a:schemeClr val="tx1"/>
                </a:solidFill>
                <a:effectLst/>
                <a:latin typeface="+mn-lt"/>
                <a:ea typeface="+mn-ea"/>
                <a:cs typeface="+mn-cs"/>
              </a:rPr>
              <a:t>ijt</a:t>
            </a:r>
            <a:r>
              <a:rPr lang="en-US" sz="1000" kern="1200" dirty="0" smtClean="0">
                <a:solidFill>
                  <a:schemeClr val="tx1"/>
                </a:solidFill>
                <a:effectLst/>
                <a:latin typeface="+mn-lt"/>
                <a:ea typeface="+mn-ea"/>
                <a:cs typeface="+mn-cs"/>
              </a:rPr>
              <a:t>)= E(</a:t>
            </a:r>
            <a:r>
              <a:rPr lang="en-US" sz="1000" kern="1200" dirty="0" err="1" smtClean="0">
                <a:solidFill>
                  <a:schemeClr val="tx1"/>
                </a:solidFill>
                <a:effectLst/>
                <a:latin typeface="+mn-lt"/>
                <a:ea typeface="+mn-ea"/>
                <a:cs typeface="+mn-cs"/>
              </a:rPr>
              <a:t>AP</a:t>
            </a:r>
            <a:r>
              <a:rPr lang="en-US" sz="1000" b="0" i="0" kern="1200" baseline="-25000" dirty="0" err="1" smtClean="0">
                <a:solidFill>
                  <a:schemeClr val="tx1"/>
                </a:solidFill>
                <a:effectLst/>
                <a:latin typeface="+mn-lt"/>
                <a:ea typeface="+mn-ea"/>
                <a:cs typeface="+mn-cs"/>
              </a:rPr>
              <a:t>ijt</a:t>
            </a:r>
            <a:r>
              <a:rPr lang="en-US" sz="1000" kern="1200" dirty="0" smtClean="0">
                <a:solidFill>
                  <a:schemeClr val="tx1"/>
                </a:solidFill>
                <a:effectLst/>
                <a:latin typeface="+mn-lt"/>
                <a:ea typeface="+mn-ea"/>
                <a:cs typeface="+mn-cs"/>
              </a:rPr>
              <a:t>) * (</a:t>
            </a:r>
            <a:r>
              <a:rPr lang="en-US" sz="1000" kern="1200" dirty="0" err="1" smtClean="0">
                <a:solidFill>
                  <a:schemeClr val="tx1"/>
                </a:solidFill>
                <a:effectLst/>
                <a:latin typeface="+mn-lt"/>
                <a:ea typeface="+mn-ea"/>
                <a:cs typeface="+mn-cs"/>
              </a:rPr>
              <a:t>P</a:t>
            </a:r>
            <a:r>
              <a:rPr lang="en-US" sz="1000" kern="1200" baseline="-25000" dirty="0" err="1" smtClean="0">
                <a:solidFill>
                  <a:schemeClr val="tx1"/>
                </a:solidFill>
                <a:effectLst/>
                <a:latin typeface="+mn-lt"/>
                <a:ea typeface="+mn-ea"/>
                <a:cs typeface="+mn-cs"/>
              </a:rPr>
              <a:t>maize</a:t>
            </a:r>
            <a:r>
              <a:rPr lang="en-US" sz="1000" kern="1200" dirty="0" smtClean="0">
                <a:solidFill>
                  <a:schemeClr val="tx1"/>
                </a:solidFill>
                <a:effectLst/>
                <a:latin typeface="+mn-lt"/>
                <a:ea typeface="+mn-ea"/>
                <a:cs typeface="+mn-cs"/>
              </a:rPr>
              <a:t> /P</a:t>
            </a:r>
            <a:r>
              <a:rPr lang="en-US" sz="1000" kern="1200" baseline="-25000" dirty="0" smtClean="0">
                <a:solidFill>
                  <a:schemeClr val="tx1"/>
                </a:solidFill>
                <a:effectLst/>
                <a:latin typeface="+mn-lt"/>
                <a:ea typeface="+mn-ea"/>
                <a:cs typeface="+mn-cs"/>
              </a:rPr>
              <a:t>N</a:t>
            </a:r>
            <a:r>
              <a:rPr lang="en-US" sz="1000" kern="1200" dirty="0" smtClean="0">
                <a:solidFill>
                  <a:schemeClr val="tx1"/>
                </a:solidFill>
                <a:effectLst/>
                <a:latin typeface="+mn-lt"/>
                <a:ea typeface="+mn-ea"/>
                <a:cs typeface="+mn-cs"/>
              </a:rPr>
              <a:t>), or the expected quantity of maize produced per unit of nitrogen, holding all other productive inputs fixed, times the maize-nitrogen price ratio. The average product of N is obtained by dividing the expected yield by N. Profitability has been considered low if the AVCR is less than two (Morris et al. 2007). When production or price risk is high, an AVCR ratio of three to four has been considered necessary to ensure profitability (Kelly 2005). In countries such as Burkina Faso, where maize production is entirely </a:t>
            </a:r>
            <a:r>
              <a:rPr lang="en-US" sz="1000" kern="1200" dirty="0" err="1" smtClean="0">
                <a:solidFill>
                  <a:schemeClr val="tx1"/>
                </a:solidFill>
                <a:effectLst/>
                <a:latin typeface="+mn-lt"/>
                <a:ea typeface="+mn-ea"/>
                <a:cs typeface="+mn-cs"/>
              </a:rPr>
              <a:t>rainfed</a:t>
            </a:r>
            <a:r>
              <a:rPr lang="en-US" sz="1000" kern="1200" dirty="0" smtClean="0">
                <a:solidFill>
                  <a:schemeClr val="tx1"/>
                </a:solidFill>
                <a:effectLst/>
                <a:latin typeface="+mn-lt"/>
                <a:ea typeface="+mn-ea"/>
                <a:cs typeface="+mn-cs"/>
              </a:rPr>
              <a:t>, we propose a minimum AVCR of three.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Like Xu et al. (2009), we use the price of urea and NPK and their nutrient content to estimate the price of nitrogen per kilogram. The amount of each fertilizer required for 1 kg is given by 0.46X + 0.15x= 1. Solving for x, we get x=1.63. Therefore, 1 kg of nitrogen costs approximately 1.63 kg of each fertilizer, or P</a:t>
            </a:r>
            <a:r>
              <a:rPr lang="en-US" sz="1000" kern="1200" baseline="-25000" dirty="0" smtClean="0">
                <a:solidFill>
                  <a:schemeClr val="tx1"/>
                </a:solidFill>
                <a:effectLst/>
                <a:latin typeface="+mn-lt"/>
                <a:ea typeface="+mn-ea"/>
                <a:cs typeface="+mn-cs"/>
              </a:rPr>
              <a:t>N</a:t>
            </a:r>
            <a:r>
              <a:rPr lang="en-US" sz="1000" kern="1200" dirty="0" smtClean="0">
                <a:solidFill>
                  <a:schemeClr val="tx1"/>
                </a:solidFill>
                <a:effectLst/>
                <a:latin typeface="+mn-lt"/>
                <a:ea typeface="+mn-ea"/>
                <a:cs typeface="+mn-cs"/>
              </a:rPr>
              <a:t>= 1.63 (</a:t>
            </a:r>
            <a:r>
              <a:rPr lang="en-US" sz="1000" kern="1200" dirty="0" err="1" smtClean="0">
                <a:solidFill>
                  <a:schemeClr val="tx1"/>
                </a:solidFill>
                <a:effectLst/>
                <a:latin typeface="+mn-lt"/>
                <a:ea typeface="+mn-ea"/>
                <a:cs typeface="+mn-cs"/>
              </a:rPr>
              <a:t>P</a:t>
            </a:r>
            <a:r>
              <a:rPr lang="en-US" sz="1000" kern="1200" baseline="-25000" dirty="0" err="1" smtClean="0">
                <a:solidFill>
                  <a:schemeClr val="tx1"/>
                </a:solidFill>
                <a:effectLst/>
                <a:latin typeface="+mn-lt"/>
                <a:ea typeface="+mn-ea"/>
                <a:cs typeface="+mn-cs"/>
              </a:rPr>
              <a:t>urea</a:t>
            </a:r>
            <a:r>
              <a:rPr lang="en-US" sz="1000" kern="1200" dirty="0" err="1" smtClean="0">
                <a:solidFill>
                  <a:schemeClr val="tx1"/>
                </a:solidFill>
                <a:effectLst/>
                <a:latin typeface="+mn-lt"/>
                <a:ea typeface="+mn-ea"/>
                <a:cs typeface="+mn-cs"/>
              </a:rPr>
              <a:t>+P</a:t>
            </a:r>
            <a:r>
              <a:rPr lang="en-US" sz="1000" kern="1200" baseline="-25000" dirty="0" err="1" smtClean="0">
                <a:solidFill>
                  <a:schemeClr val="tx1"/>
                </a:solidFill>
                <a:effectLst/>
                <a:latin typeface="+mn-lt"/>
                <a:ea typeface="+mn-ea"/>
                <a:cs typeface="+mn-cs"/>
              </a:rPr>
              <a:t>NPK</a:t>
            </a:r>
            <a:r>
              <a:rPr lang="en-US" sz="1000" kern="1200" dirty="0" smtClean="0">
                <a:solidFill>
                  <a:schemeClr val="tx1"/>
                </a:solidFill>
                <a:effectLst/>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2877E1-850E-444C-9163-A2F1F5EFBAE2}" type="slidenum">
              <a:rPr lang="fr-CA" smtClean="0"/>
              <a:t>8</a:t>
            </a:fld>
            <a:endParaRPr lang="fr-CA"/>
          </a:p>
        </p:txBody>
      </p:sp>
    </p:spTree>
    <p:extLst>
      <p:ext uri="{BB962C8B-B14F-4D97-AF65-F5344CB8AC3E}">
        <p14:creationId xmlns:p14="http://schemas.microsoft.com/office/powerpoint/2010/main" val="83957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err="1" smtClean="0"/>
              <a:t>Other</a:t>
            </a:r>
            <a:r>
              <a:rPr lang="fr-CA" dirty="0" smtClean="0"/>
              <a:t> productive</a:t>
            </a:r>
            <a:r>
              <a:rPr lang="fr-CA" baseline="0" dirty="0" smtClean="0"/>
              <a:t> inputs </a:t>
            </a:r>
            <a:r>
              <a:rPr lang="fr-CA" baseline="0" dirty="0" err="1" smtClean="0"/>
              <a:t>include</a:t>
            </a:r>
            <a:r>
              <a:rPr lang="fr-CA" baseline="0" dirty="0" smtClean="0"/>
              <a:t> </a:t>
            </a:r>
            <a:r>
              <a:rPr lang="fr-CA" baseline="0" dirty="0" err="1" smtClean="0"/>
              <a:t>seed</a:t>
            </a:r>
            <a:r>
              <a:rPr lang="fr-CA" baseline="0" dirty="0" smtClean="0"/>
              <a:t>, </a:t>
            </a:r>
            <a:r>
              <a:rPr lang="fr-CA" baseline="0" dirty="0" err="1" smtClean="0"/>
              <a:t>manure</a:t>
            </a:r>
            <a:r>
              <a:rPr lang="fr-CA" baseline="0" dirty="0" smtClean="0"/>
              <a:t>, herbicide, </a:t>
            </a:r>
            <a:r>
              <a:rPr lang="fr-CA" baseline="0" dirty="0" err="1" smtClean="0"/>
              <a:t>fungicide</a:t>
            </a:r>
            <a:r>
              <a:rPr lang="fr-CA" baseline="0" dirty="0" smtClean="0"/>
              <a:t>, pesticide, raticide, </a:t>
            </a:r>
            <a:r>
              <a:rPr lang="fr-CA" baseline="0" dirty="0" err="1" smtClean="0"/>
              <a:t>labor</a:t>
            </a:r>
            <a:endParaRPr lang="fr-CA" baseline="0" dirty="0" smtClean="0"/>
          </a:p>
          <a:p>
            <a:pPr marL="171450" indent="-171450">
              <a:buFont typeface="Arial" panose="020B0604020202020204" pitchFamily="34" charset="0"/>
              <a:buChar char="•"/>
            </a:pPr>
            <a:r>
              <a:rPr lang="fr-CA" baseline="0" dirty="0" err="1" smtClean="0"/>
              <a:t>Household</a:t>
            </a:r>
            <a:r>
              <a:rPr lang="fr-CA" baseline="0" dirty="0" smtClean="0"/>
              <a:t> </a:t>
            </a:r>
            <a:r>
              <a:rPr lang="fr-CA" baseline="0" dirty="0" err="1" smtClean="0"/>
              <a:t>characteristics</a:t>
            </a:r>
            <a:r>
              <a:rPr lang="fr-CA" baseline="0" dirty="0" smtClean="0"/>
              <a:t> </a:t>
            </a:r>
            <a:r>
              <a:rPr lang="fr-CA" baseline="0" dirty="0" err="1" smtClean="0"/>
              <a:t>inlcude</a:t>
            </a:r>
            <a:r>
              <a:rPr lang="fr-CA" baseline="0" dirty="0" smtClean="0"/>
              <a:t> size, TLUS </a:t>
            </a:r>
            <a:r>
              <a:rPr lang="fr-CA" baseline="0" dirty="0" err="1" smtClean="0"/>
              <a:t>owned</a:t>
            </a:r>
            <a:r>
              <a:rPr lang="fr-CA" baseline="0" dirty="0" smtClean="0"/>
              <a:t>, total </a:t>
            </a:r>
            <a:r>
              <a:rPr lang="fr-CA" baseline="0" dirty="0" err="1" smtClean="0"/>
              <a:t>landholding</a:t>
            </a:r>
            <a:r>
              <a:rPr lang="fr-CA" baseline="0" dirty="0" smtClean="0"/>
              <a:t> size, </a:t>
            </a:r>
            <a:r>
              <a:rPr lang="fr-CA" baseline="0" dirty="0" err="1" smtClean="0"/>
              <a:t>income</a:t>
            </a:r>
            <a:endParaRPr lang="fr-CA" baseline="0" dirty="0" smtClean="0"/>
          </a:p>
          <a:p>
            <a:pPr marL="171450" indent="-171450">
              <a:buFont typeface="Arial" panose="020B0604020202020204" pitchFamily="34" charset="0"/>
              <a:buChar char="•"/>
            </a:pPr>
            <a:endParaRPr lang="fr-CA" baseline="0" dirty="0" smtClean="0"/>
          </a:p>
        </p:txBody>
      </p:sp>
      <p:sp>
        <p:nvSpPr>
          <p:cNvPr id="4" name="Slide Number Placeholder 3"/>
          <p:cNvSpPr>
            <a:spLocks noGrp="1"/>
          </p:cNvSpPr>
          <p:nvPr>
            <p:ph type="sldNum" sz="quarter" idx="10"/>
          </p:nvPr>
        </p:nvSpPr>
        <p:spPr/>
        <p:txBody>
          <a:bodyPr/>
          <a:lstStyle/>
          <a:p>
            <a:fld id="{C12877E1-850E-444C-9163-A2F1F5EFBAE2}" type="slidenum">
              <a:rPr lang="fr-CA" smtClean="0"/>
              <a:t>9</a:t>
            </a:fld>
            <a:endParaRPr lang="fr-CA"/>
          </a:p>
        </p:txBody>
      </p:sp>
    </p:spTree>
    <p:extLst>
      <p:ext uri="{BB962C8B-B14F-4D97-AF65-F5344CB8AC3E}">
        <p14:creationId xmlns:p14="http://schemas.microsoft.com/office/powerpoint/2010/main" val="337131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p>
            <a:fld id="{0E0441E7-E84B-4D86-85F9-BD63F708B98C}" type="datetimeFigureOut">
              <a:rPr lang="fr-CA" smtClean="0"/>
              <a:t>2017-07-31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108369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0E0441E7-E84B-4D86-85F9-BD63F708B98C}" type="datetimeFigureOut">
              <a:rPr lang="fr-CA" smtClean="0"/>
              <a:t>2017-07-31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264726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0E0441E7-E84B-4D86-85F9-BD63F708B98C}" type="datetimeFigureOut">
              <a:rPr lang="fr-CA" smtClean="0"/>
              <a:t>2017-07-31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51907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0E0441E7-E84B-4D86-85F9-BD63F708B98C}" type="datetimeFigureOut">
              <a:rPr lang="fr-CA" smtClean="0"/>
              <a:t>2017-07-31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303803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0441E7-E84B-4D86-85F9-BD63F708B98C}" type="datetimeFigureOut">
              <a:rPr lang="fr-CA" smtClean="0"/>
              <a:t>2017-07-31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147703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p>
            <a:fld id="{0E0441E7-E84B-4D86-85F9-BD63F708B98C}" type="datetimeFigureOut">
              <a:rPr lang="fr-CA" smtClean="0"/>
              <a:t>2017-07-31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367721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p>
            <a:fld id="{0E0441E7-E84B-4D86-85F9-BD63F708B98C}" type="datetimeFigureOut">
              <a:rPr lang="fr-CA" smtClean="0"/>
              <a:t>2017-07-31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34028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p>
            <a:fld id="{0E0441E7-E84B-4D86-85F9-BD63F708B98C}" type="datetimeFigureOut">
              <a:rPr lang="fr-CA" smtClean="0"/>
              <a:t>2017-07-31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190952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441E7-E84B-4D86-85F9-BD63F708B98C}" type="datetimeFigureOut">
              <a:rPr lang="fr-CA" smtClean="0"/>
              <a:t>2017-07-31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14135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441E7-E84B-4D86-85F9-BD63F708B98C}" type="datetimeFigureOut">
              <a:rPr lang="fr-CA" smtClean="0"/>
              <a:t>2017-07-31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412240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441E7-E84B-4D86-85F9-BD63F708B98C}" type="datetimeFigureOut">
              <a:rPr lang="fr-CA" smtClean="0"/>
              <a:t>2017-07-31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0996383-6DF4-42EB-BAA3-9A542A9430BC}" type="slidenum">
              <a:rPr lang="fr-CA" smtClean="0"/>
              <a:t>‹#›</a:t>
            </a:fld>
            <a:endParaRPr lang="fr-CA"/>
          </a:p>
        </p:txBody>
      </p:sp>
    </p:spTree>
    <p:extLst>
      <p:ext uri="{BB962C8B-B14F-4D97-AF65-F5344CB8AC3E}">
        <p14:creationId xmlns:p14="http://schemas.microsoft.com/office/powerpoint/2010/main" val="36603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441E7-E84B-4D86-85F9-BD63F708B98C}" type="datetimeFigureOut">
              <a:rPr lang="fr-CA" smtClean="0"/>
              <a:t>2017-07-31</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96383-6DF4-42EB-BAA3-9A542A9430BC}" type="slidenum">
              <a:rPr lang="fr-CA" smtClean="0"/>
              <a:t>‹#›</a:t>
            </a:fld>
            <a:endParaRPr lang="fr-CA"/>
          </a:p>
        </p:txBody>
      </p:sp>
    </p:spTree>
    <p:extLst>
      <p:ext uri="{BB962C8B-B14F-4D97-AF65-F5344CB8AC3E}">
        <p14:creationId xmlns:p14="http://schemas.microsoft.com/office/powerpoint/2010/main" val="3016033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646" t="5709" r="5289" b="60098"/>
          <a:stretch/>
        </p:blipFill>
        <p:spPr>
          <a:xfrm>
            <a:off x="3244441" y="2105025"/>
            <a:ext cx="5417338" cy="3247004"/>
          </a:xfrm>
          <a:prstGeom prst="rect">
            <a:avLst/>
          </a:prstGeom>
        </p:spPr>
      </p:pic>
      <p:sp>
        <p:nvSpPr>
          <p:cNvPr id="2" name="Title 1"/>
          <p:cNvSpPr>
            <a:spLocks noGrp="1"/>
          </p:cNvSpPr>
          <p:nvPr>
            <p:ph type="ctrTitle"/>
          </p:nvPr>
        </p:nvSpPr>
        <p:spPr>
          <a:xfrm>
            <a:off x="95249" y="445168"/>
            <a:ext cx="11896725" cy="1389982"/>
          </a:xfrm>
        </p:spPr>
        <p:txBody>
          <a:bodyPr>
            <a:noAutofit/>
          </a:bodyPr>
          <a:lstStyle/>
          <a:p>
            <a:r>
              <a:rPr lang="en-US" sz="3600" b="1" dirty="0" smtClean="0"/>
              <a:t>Maize Yield Response to Fertilizer under </a:t>
            </a:r>
            <a:br>
              <a:rPr lang="en-US" sz="3600" b="1" dirty="0" smtClean="0"/>
            </a:br>
            <a:r>
              <a:rPr lang="en-US" sz="3600" b="1" dirty="0" smtClean="0"/>
              <a:t> Differing Agro-Ecological Conditions in Burkina Faso</a:t>
            </a:r>
            <a:endParaRPr lang="fr-CA" sz="3600" b="1" dirty="0"/>
          </a:p>
        </p:txBody>
      </p:sp>
      <p:sp>
        <p:nvSpPr>
          <p:cNvPr id="3" name="Subtitle 2"/>
          <p:cNvSpPr>
            <a:spLocks noGrp="1"/>
          </p:cNvSpPr>
          <p:nvPr>
            <p:ph type="subTitle" idx="1"/>
          </p:nvPr>
        </p:nvSpPr>
        <p:spPr>
          <a:xfrm>
            <a:off x="570272" y="5621905"/>
            <a:ext cx="10717160" cy="1236096"/>
          </a:xfrm>
        </p:spPr>
        <p:txBody>
          <a:bodyPr>
            <a:normAutofit/>
          </a:bodyPr>
          <a:lstStyle/>
          <a:p>
            <a:r>
              <a:rPr lang="en-US" dirty="0" smtClean="0"/>
              <a:t>Veronique Theriault, Melinda Smale, and Hamza Haider, MSU</a:t>
            </a:r>
          </a:p>
          <a:p>
            <a:r>
              <a:rPr lang="en-US" sz="2000" i="1" dirty="0" smtClean="0"/>
              <a:t>Agricultural </a:t>
            </a:r>
            <a:r>
              <a:rPr lang="en-US" sz="2000" i="1" dirty="0"/>
              <a:t>&amp; Applied Economics Association Annual Meeting, Chicago, Illinois, July 30-August </a:t>
            </a:r>
            <a:r>
              <a:rPr lang="en-US" sz="2000" i="1" dirty="0" smtClean="0"/>
              <a:t>1, 2017</a:t>
            </a:r>
            <a:endParaRPr lang="en-US" sz="2000" dirty="0"/>
          </a:p>
          <a:p>
            <a:endParaRPr lang="fr-CA" dirty="0"/>
          </a:p>
        </p:txBody>
      </p:sp>
    </p:spTree>
    <p:extLst>
      <p:ext uri="{BB962C8B-B14F-4D97-AF65-F5344CB8AC3E}">
        <p14:creationId xmlns:p14="http://schemas.microsoft.com/office/powerpoint/2010/main" val="410674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Estimated maize yield response functions</a:t>
            </a:r>
            <a:endParaRPr lang="fr-CA"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9823228"/>
              </p:ext>
            </p:extLst>
          </p:nvPr>
        </p:nvGraphicFramePr>
        <p:xfrm>
          <a:off x="838200" y="1351063"/>
          <a:ext cx="10515600" cy="4973320"/>
        </p:xfrm>
        <a:graphic>
          <a:graphicData uri="http://schemas.openxmlformats.org/drawingml/2006/table">
            <a:tbl>
              <a:tblPr firstRow="1" bandRow="1">
                <a:tableStyleId>{93296810-A885-4BE3-A3E7-6D5BEEA58F35}</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lang="en-US" dirty="0" smtClean="0"/>
                        <a:t>Variables</a:t>
                      </a:r>
                      <a:endParaRPr lang="fr-CA" dirty="0"/>
                    </a:p>
                  </a:txBody>
                  <a:tcPr>
                    <a:solidFill>
                      <a:schemeClr val="accent6">
                        <a:lumMod val="50000"/>
                      </a:schemeClr>
                    </a:solidFill>
                  </a:tcPr>
                </a:tc>
                <a:tc>
                  <a:txBody>
                    <a:bodyPr/>
                    <a:lstStyle/>
                    <a:p>
                      <a:r>
                        <a:rPr lang="en-US" dirty="0" smtClean="0"/>
                        <a:t>CRE</a:t>
                      </a:r>
                      <a:endParaRPr lang="fr-CA" dirty="0"/>
                    </a:p>
                  </a:txBody>
                  <a:tcPr>
                    <a:solidFill>
                      <a:schemeClr val="accent6">
                        <a:lumMod val="50000"/>
                      </a:schemeClr>
                    </a:solidFill>
                  </a:tcPr>
                </a:tc>
                <a:tc>
                  <a:txBody>
                    <a:bodyPr/>
                    <a:lstStyle/>
                    <a:p>
                      <a:r>
                        <a:rPr lang="en-US" dirty="0" smtClean="0"/>
                        <a:t>CFA-CRE</a:t>
                      </a:r>
                      <a:endParaRPr lang="fr-CA" dirty="0"/>
                    </a:p>
                  </a:txBody>
                  <a:tcPr>
                    <a:solidFill>
                      <a:schemeClr val="accent6">
                        <a:lumMod val="50000"/>
                      </a:schemeClr>
                    </a:solidFill>
                  </a:tcPr>
                </a:tc>
                <a:extLst>
                  <a:ext uri="{0D108BD9-81ED-4DB2-BD59-A6C34878D82A}">
                    <a16:rowId xmlns:a16="http://schemas.microsoft.com/office/drawing/2014/main" val="10000"/>
                  </a:ext>
                </a:extLst>
              </a:tr>
              <a:tr h="370840">
                <a:tc>
                  <a:txBody>
                    <a:bodyPr/>
                    <a:lstStyle/>
                    <a:p>
                      <a:r>
                        <a:rPr lang="en-US" sz="2000" b="1" dirty="0" smtClean="0"/>
                        <a:t>N</a:t>
                      </a:r>
                      <a:endParaRPr lang="fr-CA" sz="2000" b="1" dirty="0"/>
                    </a:p>
                  </a:txBody>
                  <a:tcPr/>
                </a:tc>
                <a:tc>
                  <a:txBody>
                    <a:bodyPr/>
                    <a:lstStyle/>
                    <a:p>
                      <a:r>
                        <a:rPr lang="en-US" sz="2000" b="1" dirty="0" smtClean="0"/>
                        <a:t>2.91***</a:t>
                      </a:r>
                      <a:endParaRPr lang="fr-CA" sz="2000" b="1" dirty="0"/>
                    </a:p>
                  </a:txBody>
                  <a:tcPr/>
                </a:tc>
                <a:tc>
                  <a:txBody>
                    <a:bodyPr/>
                    <a:lstStyle/>
                    <a:p>
                      <a:r>
                        <a:rPr lang="en-US" sz="2000" b="1" dirty="0" smtClean="0"/>
                        <a:t>22.46***</a:t>
                      </a:r>
                      <a:endParaRPr lang="fr-CA" sz="2000" b="1" dirty="0"/>
                    </a:p>
                  </a:txBody>
                  <a:tcPr/>
                </a:tc>
                <a:extLst>
                  <a:ext uri="{0D108BD9-81ED-4DB2-BD59-A6C34878D82A}">
                    <a16:rowId xmlns:a16="http://schemas.microsoft.com/office/drawing/2014/main" val="10001"/>
                  </a:ext>
                </a:extLst>
              </a:tr>
              <a:tr h="370840">
                <a:tc>
                  <a:txBody>
                    <a:bodyPr/>
                    <a:lstStyle/>
                    <a:p>
                      <a:r>
                        <a:rPr lang="en-US" sz="2000" b="1" dirty="0" smtClean="0"/>
                        <a:t>N*N</a:t>
                      </a:r>
                      <a:endParaRPr lang="fr-CA" sz="2000" b="1" dirty="0"/>
                    </a:p>
                  </a:txBody>
                  <a:tcPr/>
                </a:tc>
                <a:tc>
                  <a:txBody>
                    <a:bodyPr/>
                    <a:lstStyle/>
                    <a:p>
                      <a:r>
                        <a:rPr lang="en-US" sz="2000" b="1" dirty="0" smtClean="0"/>
                        <a:t>-0.014***</a:t>
                      </a:r>
                      <a:endParaRPr lang="fr-CA" sz="2000" b="1" dirty="0"/>
                    </a:p>
                  </a:txBody>
                  <a:tcPr/>
                </a:tc>
                <a:tc>
                  <a:txBody>
                    <a:bodyPr/>
                    <a:lstStyle/>
                    <a:p>
                      <a:r>
                        <a:rPr lang="en-US" sz="2000" b="1" dirty="0" smtClean="0"/>
                        <a:t>-0.016***</a:t>
                      </a:r>
                      <a:endParaRPr lang="fr-CA" sz="2000" b="1" dirty="0"/>
                    </a:p>
                  </a:txBody>
                  <a:tcPr/>
                </a:tc>
                <a:extLst>
                  <a:ext uri="{0D108BD9-81ED-4DB2-BD59-A6C34878D82A}">
                    <a16:rowId xmlns:a16="http://schemas.microsoft.com/office/drawing/2014/main" val="10002"/>
                  </a:ext>
                </a:extLst>
              </a:tr>
              <a:tr h="370840">
                <a:tc>
                  <a:txBody>
                    <a:bodyPr/>
                    <a:lstStyle/>
                    <a:p>
                      <a:r>
                        <a:rPr lang="en-US" sz="2000" b="1" dirty="0" smtClean="0"/>
                        <a:t>Intercropping</a:t>
                      </a:r>
                      <a:endParaRPr lang="fr-CA" sz="2000" b="1" dirty="0"/>
                    </a:p>
                  </a:txBody>
                  <a:tcPr/>
                </a:tc>
                <a:tc>
                  <a:txBody>
                    <a:bodyPr/>
                    <a:lstStyle/>
                    <a:p>
                      <a:r>
                        <a:rPr lang="en-US" sz="2000" b="1" dirty="0" smtClean="0"/>
                        <a:t>-235.24***</a:t>
                      </a:r>
                      <a:endParaRPr lang="fr-CA" sz="2000" b="1" dirty="0"/>
                    </a:p>
                  </a:txBody>
                  <a:tcPr/>
                </a:tc>
                <a:tc>
                  <a:txBody>
                    <a:bodyPr/>
                    <a:lstStyle/>
                    <a:p>
                      <a:r>
                        <a:rPr lang="en-US" sz="2000" b="1" dirty="0" smtClean="0"/>
                        <a:t>-155.90***</a:t>
                      </a:r>
                      <a:endParaRPr lang="fr-CA" sz="2000" b="1" dirty="0"/>
                    </a:p>
                  </a:txBody>
                  <a:tcPr/>
                </a:tc>
                <a:extLst>
                  <a:ext uri="{0D108BD9-81ED-4DB2-BD59-A6C34878D82A}">
                    <a16:rowId xmlns:a16="http://schemas.microsoft.com/office/drawing/2014/main" val="10003"/>
                  </a:ext>
                </a:extLst>
              </a:tr>
              <a:tr h="370840">
                <a:tc>
                  <a:txBody>
                    <a:bodyPr/>
                    <a:lstStyle/>
                    <a:p>
                      <a:r>
                        <a:rPr lang="en-US" sz="2000" b="1" dirty="0" smtClean="0"/>
                        <a:t>SWC</a:t>
                      </a:r>
                      <a:endParaRPr lang="fr-CA" sz="2000" b="1" dirty="0"/>
                    </a:p>
                  </a:txBody>
                  <a:tcPr/>
                </a:tc>
                <a:tc>
                  <a:txBody>
                    <a:bodyPr/>
                    <a:lstStyle/>
                    <a:p>
                      <a:r>
                        <a:rPr lang="en-US" sz="2000" b="1" dirty="0" smtClean="0"/>
                        <a:t>70.28**</a:t>
                      </a:r>
                      <a:endParaRPr lang="fr-CA" sz="2000" b="1" dirty="0"/>
                    </a:p>
                  </a:txBody>
                  <a:tcPr/>
                </a:tc>
                <a:tc>
                  <a:txBody>
                    <a:bodyPr/>
                    <a:lstStyle/>
                    <a:p>
                      <a:r>
                        <a:rPr lang="en-US" sz="2000" b="1" dirty="0" smtClean="0"/>
                        <a:t>78.85**</a:t>
                      </a:r>
                      <a:endParaRPr lang="fr-CA" sz="2000" b="1" dirty="0"/>
                    </a:p>
                  </a:txBody>
                  <a:tcPr/>
                </a:tc>
                <a:extLst>
                  <a:ext uri="{0D108BD9-81ED-4DB2-BD59-A6C34878D82A}">
                    <a16:rowId xmlns:a16="http://schemas.microsoft.com/office/drawing/2014/main" val="10004"/>
                  </a:ext>
                </a:extLst>
              </a:tr>
              <a:tr h="370840">
                <a:tc>
                  <a:txBody>
                    <a:bodyPr/>
                    <a:lstStyle/>
                    <a:p>
                      <a:r>
                        <a:rPr lang="en-US" sz="2000" b="1" dirty="0" smtClean="0"/>
                        <a:t>Excellent soils</a:t>
                      </a:r>
                      <a:endParaRPr lang="fr-CA" sz="2000" b="1" dirty="0"/>
                    </a:p>
                  </a:txBody>
                  <a:tcPr/>
                </a:tc>
                <a:tc>
                  <a:txBody>
                    <a:bodyPr/>
                    <a:lstStyle/>
                    <a:p>
                      <a:r>
                        <a:rPr lang="en-US" sz="2000" b="1" dirty="0" smtClean="0"/>
                        <a:t>16.26</a:t>
                      </a:r>
                      <a:endParaRPr lang="fr-CA" sz="2000" b="1" dirty="0"/>
                    </a:p>
                  </a:txBody>
                  <a:tcPr/>
                </a:tc>
                <a:tc>
                  <a:txBody>
                    <a:bodyPr/>
                    <a:lstStyle/>
                    <a:p>
                      <a:r>
                        <a:rPr lang="en-US" sz="2000" b="1" dirty="0" smtClean="0"/>
                        <a:t>52.52*</a:t>
                      </a:r>
                      <a:endParaRPr lang="fr-CA" sz="2000" b="1" dirty="0"/>
                    </a:p>
                  </a:txBody>
                  <a:tcPr/>
                </a:tc>
                <a:extLst>
                  <a:ext uri="{0D108BD9-81ED-4DB2-BD59-A6C34878D82A}">
                    <a16:rowId xmlns:a16="http://schemas.microsoft.com/office/drawing/2014/main" val="10005"/>
                  </a:ext>
                </a:extLst>
              </a:tr>
              <a:tr h="370840">
                <a:tc>
                  <a:txBody>
                    <a:bodyPr/>
                    <a:lstStyle/>
                    <a:p>
                      <a:r>
                        <a:rPr lang="en-US" sz="2000" b="1" dirty="0" smtClean="0"/>
                        <a:t>Good soils</a:t>
                      </a:r>
                      <a:endParaRPr lang="fr-CA" sz="2000" b="1" dirty="0"/>
                    </a:p>
                  </a:txBody>
                  <a:tcPr/>
                </a:tc>
                <a:tc>
                  <a:txBody>
                    <a:bodyPr/>
                    <a:lstStyle/>
                    <a:p>
                      <a:r>
                        <a:rPr lang="en-US" sz="2000" b="1" dirty="0" smtClean="0"/>
                        <a:t>178.75***</a:t>
                      </a:r>
                      <a:endParaRPr lang="fr-CA" sz="2000" b="1" dirty="0"/>
                    </a:p>
                  </a:txBody>
                  <a:tcPr/>
                </a:tc>
                <a:tc>
                  <a:txBody>
                    <a:bodyPr/>
                    <a:lstStyle/>
                    <a:p>
                      <a:r>
                        <a:rPr lang="en-US" sz="2000" b="1" dirty="0" smtClean="0"/>
                        <a:t>239.20***</a:t>
                      </a:r>
                      <a:endParaRPr lang="fr-CA" sz="2000" b="1" dirty="0"/>
                    </a:p>
                  </a:txBody>
                  <a:tcPr/>
                </a:tc>
                <a:extLst>
                  <a:ext uri="{0D108BD9-81ED-4DB2-BD59-A6C34878D82A}">
                    <a16:rowId xmlns:a16="http://schemas.microsoft.com/office/drawing/2014/main" val="10006"/>
                  </a:ext>
                </a:extLst>
              </a:tr>
              <a:tr h="370840">
                <a:tc>
                  <a:txBody>
                    <a:bodyPr/>
                    <a:lstStyle/>
                    <a:p>
                      <a:r>
                        <a:rPr lang="en-US" sz="2000" b="1" dirty="0" err="1" smtClean="0"/>
                        <a:t>Sudanian</a:t>
                      </a:r>
                      <a:r>
                        <a:rPr lang="en-US" sz="2000" b="1" dirty="0" smtClean="0"/>
                        <a:t> zone</a:t>
                      </a:r>
                      <a:endParaRPr lang="fr-CA" sz="2000" b="1" dirty="0"/>
                    </a:p>
                  </a:txBody>
                  <a:tcPr/>
                </a:tc>
                <a:tc>
                  <a:txBody>
                    <a:bodyPr/>
                    <a:lstStyle/>
                    <a:p>
                      <a:r>
                        <a:rPr lang="en-US" sz="2000" b="1" dirty="0" smtClean="0"/>
                        <a:t>-198.46</a:t>
                      </a:r>
                      <a:endParaRPr lang="fr-CA" sz="2000" b="1" dirty="0"/>
                    </a:p>
                  </a:txBody>
                  <a:tcPr/>
                </a:tc>
                <a:tc>
                  <a:txBody>
                    <a:bodyPr/>
                    <a:lstStyle/>
                    <a:p>
                      <a:r>
                        <a:rPr lang="en-US" sz="2000" b="1" dirty="0" smtClean="0"/>
                        <a:t>-65.62</a:t>
                      </a:r>
                      <a:endParaRPr lang="fr-CA" sz="2000" b="1" dirty="0"/>
                    </a:p>
                  </a:txBody>
                  <a:tcPr/>
                </a:tc>
                <a:extLst>
                  <a:ext uri="{0D108BD9-81ED-4DB2-BD59-A6C34878D82A}">
                    <a16:rowId xmlns:a16="http://schemas.microsoft.com/office/drawing/2014/main" val="10007"/>
                  </a:ext>
                </a:extLst>
              </a:tr>
              <a:tr h="370840">
                <a:tc>
                  <a:txBody>
                    <a:bodyPr/>
                    <a:lstStyle/>
                    <a:p>
                      <a:r>
                        <a:rPr lang="en-US" sz="2000" b="1" dirty="0" smtClean="0"/>
                        <a:t>N*excellent soils</a:t>
                      </a:r>
                      <a:endParaRPr lang="fr-CA" sz="2000" b="1" dirty="0"/>
                    </a:p>
                  </a:txBody>
                  <a:tcPr/>
                </a:tc>
                <a:tc>
                  <a:txBody>
                    <a:bodyPr/>
                    <a:lstStyle/>
                    <a:p>
                      <a:r>
                        <a:rPr lang="en-US" sz="2000" b="1" dirty="0" smtClean="0"/>
                        <a:t>-1.82**</a:t>
                      </a:r>
                      <a:endParaRPr lang="fr-CA" sz="2000" b="1" dirty="0"/>
                    </a:p>
                  </a:txBody>
                  <a:tcPr/>
                </a:tc>
                <a:tc>
                  <a:txBody>
                    <a:bodyPr/>
                    <a:lstStyle/>
                    <a:p>
                      <a:r>
                        <a:rPr lang="en-US" sz="2000" b="1" dirty="0" smtClean="0"/>
                        <a:t>-1.68**</a:t>
                      </a:r>
                      <a:endParaRPr lang="fr-CA" sz="2000" b="1" dirty="0"/>
                    </a:p>
                  </a:txBody>
                  <a:tcPr/>
                </a:tc>
                <a:extLst>
                  <a:ext uri="{0D108BD9-81ED-4DB2-BD59-A6C34878D82A}">
                    <a16:rowId xmlns:a16="http://schemas.microsoft.com/office/drawing/2014/main" val="10008"/>
                  </a:ext>
                </a:extLst>
              </a:tr>
              <a:tr h="370840">
                <a:tc>
                  <a:txBody>
                    <a:bodyPr/>
                    <a:lstStyle/>
                    <a:p>
                      <a:r>
                        <a:rPr lang="en-US" sz="2000" b="1" dirty="0" smtClean="0"/>
                        <a:t>N*good soils</a:t>
                      </a:r>
                      <a:endParaRPr lang="fr-CA" sz="2000" b="1" dirty="0"/>
                    </a:p>
                  </a:txBody>
                  <a:tcPr/>
                </a:tc>
                <a:tc>
                  <a:txBody>
                    <a:bodyPr/>
                    <a:lstStyle/>
                    <a:p>
                      <a:r>
                        <a:rPr lang="en-US" sz="2000" b="1" dirty="0" smtClean="0"/>
                        <a:t>-3.12***</a:t>
                      </a:r>
                      <a:endParaRPr lang="fr-CA" sz="2000" b="1" dirty="0"/>
                    </a:p>
                  </a:txBody>
                  <a:tcPr/>
                </a:tc>
                <a:tc>
                  <a:txBody>
                    <a:bodyPr/>
                    <a:lstStyle/>
                    <a:p>
                      <a:r>
                        <a:rPr lang="en-US" sz="2000" b="1" dirty="0" smtClean="0"/>
                        <a:t>-2.09***</a:t>
                      </a:r>
                      <a:endParaRPr lang="fr-CA" sz="2000" b="1" dirty="0"/>
                    </a:p>
                  </a:txBody>
                  <a:tcPr/>
                </a:tc>
                <a:extLst>
                  <a:ext uri="{0D108BD9-81ED-4DB2-BD59-A6C34878D82A}">
                    <a16:rowId xmlns:a16="http://schemas.microsoft.com/office/drawing/2014/main" val="10009"/>
                  </a:ext>
                </a:extLst>
              </a:tr>
              <a:tr h="370840">
                <a:tc>
                  <a:txBody>
                    <a:bodyPr/>
                    <a:lstStyle/>
                    <a:p>
                      <a:r>
                        <a:rPr lang="en-US" sz="2000" b="1" dirty="0" smtClean="0"/>
                        <a:t>N*</a:t>
                      </a:r>
                      <a:r>
                        <a:rPr lang="en-US" sz="2000" b="1" dirty="0" err="1" smtClean="0"/>
                        <a:t>sudano-sahelien</a:t>
                      </a:r>
                      <a:r>
                        <a:rPr lang="en-US" sz="2000" b="1" dirty="0" smtClean="0"/>
                        <a:t> zone</a:t>
                      </a:r>
                      <a:endParaRPr lang="fr-CA" sz="2000" b="1" dirty="0"/>
                    </a:p>
                  </a:txBody>
                  <a:tcPr/>
                </a:tc>
                <a:tc>
                  <a:txBody>
                    <a:bodyPr/>
                    <a:lstStyle/>
                    <a:p>
                      <a:r>
                        <a:rPr lang="en-US" sz="2000" b="1" dirty="0" smtClean="0"/>
                        <a:t>1.22***</a:t>
                      </a:r>
                      <a:endParaRPr lang="fr-CA" sz="2000" b="1" dirty="0"/>
                    </a:p>
                  </a:txBody>
                  <a:tcPr/>
                </a:tc>
                <a:tc>
                  <a:txBody>
                    <a:bodyPr/>
                    <a:lstStyle/>
                    <a:p>
                      <a:r>
                        <a:rPr lang="en-US" sz="2000" b="1" dirty="0" smtClean="0"/>
                        <a:t>1.44***</a:t>
                      </a:r>
                      <a:endParaRPr lang="fr-CA" sz="2000" b="1" dirty="0"/>
                    </a:p>
                  </a:txBody>
                  <a:tcPr/>
                </a:tc>
                <a:extLst>
                  <a:ext uri="{0D108BD9-81ED-4DB2-BD59-A6C34878D82A}">
                    <a16:rowId xmlns:a16="http://schemas.microsoft.com/office/drawing/2014/main" val="10010"/>
                  </a:ext>
                </a:extLst>
              </a:tr>
              <a:tr h="370840">
                <a:tc gridSpan="3">
                  <a:txBody>
                    <a:bodyPr/>
                    <a:lstStyle/>
                    <a:p>
                      <a:r>
                        <a:rPr lang="en-US" dirty="0" smtClean="0"/>
                        <a:t>Controlling for other</a:t>
                      </a:r>
                      <a:r>
                        <a:rPr lang="en-US" baseline="0" dirty="0" smtClean="0"/>
                        <a:t> productive inputs, plot manager and household characteristics, household time-averages and crop years.</a:t>
                      </a:r>
                      <a:endParaRPr lang="en-US" dirty="0" smtClean="0"/>
                    </a:p>
                  </a:txBody>
                  <a:tcP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36690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Average partial effect of </a:t>
            </a:r>
            <a:r>
              <a:rPr lang="en-US" sz="4000" b="1" dirty="0" smtClean="0">
                <a:latin typeface="+mn-lt"/>
              </a:rPr>
              <a:t>N and optimum</a:t>
            </a:r>
            <a:endParaRPr lang="fr-CA" sz="40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2654535"/>
              </p:ext>
            </p:extLst>
          </p:nvPr>
        </p:nvGraphicFramePr>
        <p:xfrm>
          <a:off x="838200" y="1825625"/>
          <a:ext cx="10515600" cy="2467477"/>
        </p:xfrm>
        <a:graphic>
          <a:graphicData uri="http://schemas.openxmlformats.org/drawingml/2006/table">
            <a:tbl>
              <a:tblPr firstRow="1" bandRow="1">
                <a:tableStyleId>{93296810-A885-4BE3-A3E7-6D5BEEA58F35}</a:tableStyleId>
              </a:tblPr>
              <a:tblGrid>
                <a:gridCol w="1231232">
                  <a:extLst>
                    <a:ext uri="{9D8B030D-6E8A-4147-A177-3AD203B41FA5}">
                      <a16:colId xmlns:a16="http://schemas.microsoft.com/office/drawing/2014/main" val="20000"/>
                    </a:ext>
                  </a:extLst>
                </a:gridCol>
                <a:gridCol w="1744579">
                  <a:extLst>
                    <a:ext uri="{9D8B030D-6E8A-4147-A177-3AD203B41FA5}">
                      <a16:colId xmlns:a16="http://schemas.microsoft.com/office/drawing/2014/main" val="20001"/>
                    </a:ext>
                  </a:extLst>
                </a:gridCol>
                <a:gridCol w="1816768">
                  <a:extLst>
                    <a:ext uri="{9D8B030D-6E8A-4147-A177-3AD203B41FA5}">
                      <a16:colId xmlns:a16="http://schemas.microsoft.com/office/drawing/2014/main" val="20002"/>
                    </a:ext>
                  </a:extLst>
                </a:gridCol>
                <a:gridCol w="2169330">
                  <a:extLst>
                    <a:ext uri="{9D8B030D-6E8A-4147-A177-3AD203B41FA5}">
                      <a16:colId xmlns:a16="http://schemas.microsoft.com/office/drawing/2014/main" val="20003"/>
                    </a:ext>
                  </a:extLst>
                </a:gridCol>
                <a:gridCol w="1801091">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1344896">
                <a:tc>
                  <a:txBody>
                    <a:bodyPr/>
                    <a:lstStyle/>
                    <a:p>
                      <a:endParaRPr lang="fr-CA" sz="2400" dirty="0"/>
                    </a:p>
                  </a:txBody>
                  <a:tcPr>
                    <a:solidFill>
                      <a:schemeClr val="accent6">
                        <a:lumMod val="50000"/>
                      </a:schemeClr>
                    </a:solidFill>
                  </a:tcPr>
                </a:tc>
                <a:tc>
                  <a:txBody>
                    <a:bodyPr/>
                    <a:lstStyle/>
                    <a:p>
                      <a:r>
                        <a:rPr lang="en-US" sz="2400" dirty="0" smtClean="0"/>
                        <a:t>Average partial effect of N-hat</a:t>
                      </a:r>
                    </a:p>
                    <a:p>
                      <a:endParaRPr lang="fr-CA" sz="2400" dirty="0"/>
                    </a:p>
                  </a:txBody>
                  <a:tcPr>
                    <a:solidFill>
                      <a:schemeClr val="accent6">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Average partial effect of N-</a:t>
                      </a:r>
                    </a:p>
                    <a:p>
                      <a:r>
                        <a:rPr lang="en-US" sz="2400" dirty="0" smtClean="0"/>
                        <a:t>95% CI</a:t>
                      </a:r>
                      <a:endParaRPr lang="fr-CA" sz="2400" dirty="0"/>
                    </a:p>
                  </a:txBody>
                  <a:tcPr>
                    <a:solidFill>
                      <a:schemeClr val="accent6">
                        <a:lumMod val="50000"/>
                      </a:schemeClr>
                    </a:solidFill>
                  </a:tcPr>
                </a:tc>
                <a:tc>
                  <a:txBody>
                    <a:bodyPr/>
                    <a:lstStyle/>
                    <a:p>
                      <a:r>
                        <a:rPr lang="en-US" sz="2400" dirty="0" smtClean="0"/>
                        <a:t>Unconditional N</a:t>
                      </a:r>
                    </a:p>
                    <a:p>
                      <a:r>
                        <a:rPr lang="en-US" sz="2400" dirty="0" smtClean="0"/>
                        <a:t>(kg/ha)</a:t>
                      </a:r>
                      <a:endParaRPr lang="fr-CA" sz="2400" dirty="0"/>
                    </a:p>
                  </a:txBody>
                  <a:tcPr>
                    <a:solidFill>
                      <a:schemeClr val="accent6">
                        <a:lumMod val="50000"/>
                      </a:schemeClr>
                    </a:solidFill>
                  </a:tcPr>
                </a:tc>
                <a:tc>
                  <a:txBody>
                    <a:bodyPr/>
                    <a:lstStyle/>
                    <a:p>
                      <a:r>
                        <a:rPr lang="en-US" sz="2400" dirty="0" smtClean="0"/>
                        <a:t>Conditional N</a:t>
                      </a:r>
                    </a:p>
                    <a:p>
                      <a:r>
                        <a:rPr lang="en-US" sz="2400" dirty="0" smtClean="0"/>
                        <a:t>(kg/ha)</a:t>
                      </a:r>
                      <a:endParaRPr lang="fr-CA" sz="2400" dirty="0"/>
                    </a:p>
                  </a:txBody>
                  <a:tcPr>
                    <a:solidFill>
                      <a:schemeClr val="accent6">
                        <a:lumMod val="50000"/>
                      </a:schemeClr>
                    </a:solidFill>
                  </a:tcPr>
                </a:tc>
                <a:tc>
                  <a:txBody>
                    <a:bodyPr/>
                    <a:lstStyle/>
                    <a:p>
                      <a:r>
                        <a:rPr lang="en-US" sz="2400" dirty="0" smtClean="0"/>
                        <a:t>Agronomic</a:t>
                      </a:r>
                      <a:r>
                        <a:rPr lang="en-US" sz="2400" baseline="0" dirty="0" smtClean="0"/>
                        <a:t> optimum</a:t>
                      </a:r>
                    </a:p>
                    <a:p>
                      <a:r>
                        <a:rPr lang="en-US" sz="2400" baseline="0" dirty="0" smtClean="0"/>
                        <a:t> N</a:t>
                      </a:r>
                      <a:endParaRPr lang="fr-CA" sz="2400" dirty="0"/>
                    </a:p>
                  </a:txBody>
                  <a:tcPr>
                    <a:solidFill>
                      <a:schemeClr val="accent6">
                        <a:lumMod val="50000"/>
                      </a:schemeClr>
                    </a:solidFill>
                  </a:tcPr>
                </a:tc>
                <a:extLst>
                  <a:ext uri="{0D108BD9-81ED-4DB2-BD59-A6C34878D82A}">
                    <a16:rowId xmlns:a16="http://schemas.microsoft.com/office/drawing/2014/main" val="10000"/>
                  </a:ext>
                </a:extLst>
              </a:tr>
              <a:tr h="547237">
                <a:tc>
                  <a:txBody>
                    <a:bodyPr/>
                    <a:lstStyle/>
                    <a:p>
                      <a:r>
                        <a:rPr lang="en-US" sz="2400" b="1" dirty="0" smtClean="0"/>
                        <a:t>Average</a:t>
                      </a:r>
                      <a:endParaRPr lang="fr-CA" sz="2400" b="1" dirty="0"/>
                    </a:p>
                  </a:txBody>
                  <a:tcPr/>
                </a:tc>
                <a:tc>
                  <a:txBody>
                    <a:bodyPr/>
                    <a:lstStyle/>
                    <a:p>
                      <a:r>
                        <a:rPr lang="en-US" sz="2400" b="1" dirty="0" smtClean="0"/>
                        <a:t>22</a:t>
                      </a:r>
                      <a:endParaRPr lang="fr-CA" sz="2400" b="1" dirty="0"/>
                    </a:p>
                  </a:txBody>
                  <a:tcPr/>
                </a:tc>
                <a:tc>
                  <a:txBody>
                    <a:bodyPr/>
                    <a:lstStyle/>
                    <a:p>
                      <a:r>
                        <a:rPr lang="en-US" sz="2400" b="1" dirty="0" smtClean="0"/>
                        <a:t>13-31</a:t>
                      </a:r>
                      <a:endParaRPr lang="fr-CA" sz="2400" b="1" dirty="0"/>
                    </a:p>
                  </a:txBody>
                  <a:tcPr/>
                </a:tc>
                <a:tc>
                  <a:txBody>
                    <a:bodyPr/>
                    <a:lstStyle/>
                    <a:p>
                      <a:r>
                        <a:rPr lang="en-US" sz="2400" b="1" dirty="0" smtClean="0"/>
                        <a:t>16</a:t>
                      </a:r>
                      <a:endParaRPr lang="fr-CA" sz="2400" b="1" dirty="0"/>
                    </a:p>
                  </a:txBody>
                  <a:tcPr/>
                </a:tc>
                <a:tc>
                  <a:txBody>
                    <a:bodyPr/>
                    <a:lstStyle/>
                    <a:p>
                      <a:r>
                        <a:rPr lang="en-US" sz="2400" b="1" dirty="0" smtClean="0"/>
                        <a:t>38</a:t>
                      </a:r>
                      <a:endParaRPr lang="fr-CA" sz="2400" b="1" dirty="0"/>
                    </a:p>
                  </a:txBody>
                  <a:tcPr/>
                </a:tc>
                <a:tc>
                  <a:txBody>
                    <a:bodyPr/>
                    <a:lstStyle/>
                    <a:p>
                      <a:r>
                        <a:rPr lang="en-US" sz="2400" b="1" dirty="0" smtClean="0"/>
                        <a:t>722</a:t>
                      </a:r>
                      <a:endParaRPr lang="fr-CA" sz="2400" b="1"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838199" y="4668669"/>
            <a:ext cx="10266947" cy="1323439"/>
          </a:xfrm>
          <a:prstGeom prst="rect">
            <a:avLst/>
          </a:prstGeom>
          <a:noFill/>
        </p:spPr>
        <p:txBody>
          <a:bodyPr wrap="square" rtlCol="0">
            <a:spAutoFit/>
          </a:bodyPr>
          <a:lstStyle/>
          <a:p>
            <a:r>
              <a:rPr lang="en-US" sz="2000" b="1" dirty="0" smtClean="0"/>
              <a:t>Net </a:t>
            </a:r>
            <a:r>
              <a:rPr lang="en-US" sz="2000" b="1" dirty="0"/>
              <a:t>loss of </a:t>
            </a:r>
            <a:r>
              <a:rPr lang="en-US" sz="2000" b="1" dirty="0" smtClean="0"/>
              <a:t>~700 kg/ha of N over </a:t>
            </a:r>
            <a:r>
              <a:rPr lang="en-US" sz="2000" b="1" dirty="0"/>
              <a:t>a 30 year period (World Bank, </a:t>
            </a:r>
            <a:r>
              <a:rPr lang="en-US" sz="2000" b="1" dirty="0" smtClean="0"/>
              <a:t>1996) </a:t>
            </a:r>
          </a:p>
          <a:p>
            <a:r>
              <a:rPr lang="en-US" sz="2000" b="1" dirty="0"/>
              <a:t>Nutrient depletion can even reach 100 kg </a:t>
            </a:r>
            <a:r>
              <a:rPr lang="en-US" sz="2000" b="1" dirty="0" smtClean="0"/>
              <a:t>NPK/ha/year </a:t>
            </a:r>
            <a:r>
              <a:rPr lang="en-US" sz="2000" b="1" dirty="0"/>
              <a:t>(</a:t>
            </a:r>
            <a:r>
              <a:rPr lang="en-US" sz="2000" b="1" dirty="0" err="1"/>
              <a:t>Henao</a:t>
            </a:r>
            <a:r>
              <a:rPr lang="en-US" sz="2000" b="1" dirty="0"/>
              <a:t> 1992</a:t>
            </a:r>
            <a:r>
              <a:rPr lang="en-US" sz="2000" b="1" dirty="0" smtClean="0"/>
              <a:t>) </a:t>
            </a:r>
          </a:p>
          <a:p>
            <a:endParaRPr lang="en-US" sz="2000" b="1" dirty="0"/>
          </a:p>
          <a:p>
            <a:r>
              <a:rPr lang="en-US" sz="2000" b="1" dirty="0" smtClean="0"/>
              <a:t>Our results suggest a continuous soil fertility depletion in maize farming</a:t>
            </a:r>
            <a:endParaRPr lang="fr-CA" sz="2000" b="1" dirty="0"/>
          </a:p>
        </p:txBody>
      </p:sp>
    </p:spTree>
    <p:extLst>
      <p:ext uri="{BB962C8B-B14F-4D97-AF65-F5344CB8AC3E}">
        <p14:creationId xmlns:p14="http://schemas.microsoft.com/office/powerpoint/2010/main" val="3784065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Value-cost ratios</a:t>
            </a:r>
            <a:endParaRPr lang="fr-CA" sz="40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2963059"/>
              </p:ext>
            </p:extLst>
          </p:nvPr>
        </p:nvGraphicFramePr>
        <p:xfrm>
          <a:off x="838200" y="1919288"/>
          <a:ext cx="10266947" cy="2720162"/>
        </p:xfrm>
        <a:graphic>
          <a:graphicData uri="http://schemas.openxmlformats.org/drawingml/2006/table">
            <a:tbl>
              <a:tblPr firstRow="1" bandRow="1">
                <a:tableStyleId>{93296810-A885-4BE3-A3E7-6D5BEEA58F35}</a:tableStyleId>
              </a:tblPr>
              <a:tblGrid>
                <a:gridCol w="1795757">
                  <a:extLst>
                    <a:ext uri="{9D8B030D-6E8A-4147-A177-3AD203B41FA5}">
                      <a16:colId xmlns:a16="http://schemas.microsoft.com/office/drawing/2014/main" val="20000"/>
                    </a:ext>
                  </a:extLst>
                </a:gridCol>
                <a:gridCol w="1445988">
                  <a:extLst>
                    <a:ext uri="{9D8B030D-6E8A-4147-A177-3AD203B41FA5}">
                      <a16:colId xmlns:a16="http://schemas.microsoft.com/office/drawing/2014/main" val="20001"/>
                    </a:ext>
                  </a:extLst>
                </a:gridCol>
                <a:gridCol w="1445988">
                  <a:extLst>
                    <a:ext uri="{9D8B030D-6E8A-4147-A177-3AD203B41FA5}">
                      <a16:colId xmlns:a16="http://schemas.microsoft.com/office/drawing/2014/main" val="20002"/>
                    </a:ext>
                  </a:extLst>
                </a:gridCol>
                <a:gridCol w="1369211">
                  <a:extLst>
                    <a:ext uri="{9D8B030D-6E8A-4147-A177-3AD203B41FA5}">
                      <a16:colId xmlns:a16="http://schemas.microsoft.com/office/drawing/2014/main" val="20003"/>
                    </a:ext>
                  </a:extLst>
                </a:gridCol>
                <a:gridCol w="1276589">
                  <a:extLst>
                    <a:ext uri="{9D8B030D-6E8A-4147-A177-3AD203B41FA5}">
                      <a16:colId xmlns:a16="http://schemas.microsoft.com/office/drawing/2014/main" val="20004"/>
                    </a:ext>
                  </a:extLst>
                </a:gridCol>
                <a:gridCol w="1466707">
                  <a:extLst>
                    <a:ext uri="{9D8B030D-6E8A-4147-A177-3AD203B41FA5}">
                      <a16:colId xmlns:a16="http://schemas.microsoft.com/office/drawing/2014/main" val="20005"/>
                    </a:ext>
                  </a:extLst>
                </a:gridCol>
                <a:gridCol w="1466707">
                  <a:extLst>
                    <a:ext uri="{9D8B030D-6E8A-4147-A177-3AD203B41FA5}">
                      <a16:colId xmlns:a16="http://schemas.microsoft.com/office/drawing/2014/main" val="20006"/>
                    </a:ext>
                  </a:extLst>
                </a:gridCol>
              </a:tblGrid>
              <a:tr h="1238963">
                <a:tc>
                  <a:txBody>
                    <a:bodyPr/>
                    <a:lstStyle/>
                    <a:p>
                      <a:r>
                        <a:rPr lang="en-US" sz="2400" dirty="0" smtClean="0"/>
                        <a:t>Price</a:t>
                      </a:r>
                    </a:p>
                    <a:p>
                      <a:r>
                        <a:rPr lang="en-US" sz="2400" dirty="0" smtClean="0"/>
                        <a:t>Scenario</a:t>
                      </a:r>
                      <a:endParaRPr lang="fr-CA" sz="2400" dirty="0"/>
                    </a:p>
                  </a:txBody>
                  <a:tcPr>
                    <a:solidFill>
                      <a:schemeClr val="accent6">
                        <a:lumMod val="50000"/>
                      </a:schemeClr>
                    </a:solidFill>
                  </a:tcPr>
                </a:tc>
                <a:tc gridSpan="2">
                  <a:txBody>
                    <a:bodyPr/>
                    <a:lstStyle/>
                    <a:p>
                      <a:pPr algn="ctr"/>
                      <a:r>
                        <a:rPr lang="en-US" sz="2400" dirty="0" smtClean="0"/>
                        <a:t>Fertilizer at</a:t>
                      </a:r>
                    </a:p>
                    <a:p>
                      <a:pPr algn="ctr"/>
                      <a:r>
                        <a:rPr lang="en-US" sz="2400" dirty="0" smtClean="0"/>
                        <a:t> market price</a:t>
                      </a:r>
                    </a:p>
                    <a:p>
                      <a:pPr algn="ctr"/>
                      <a:r>
                        <a:rPr lang="en-US" sz="2400" dirty="0" smtClean="0"/>
                        <a:t>MVCR               AVCR</a:t>
                      </a:r>
                      <a:endParaRPr lang="fr-CA" sz="2400" dirty="0"/>
                    </a:p>
                  </a:txBody>
                  <a:tcPr>
                    <a:solidFill>
                      <a:schemeClr val="accent6">
                        <a:lumMod val="50000"/>
                      </a:schemeClr>
                    </a:solidFill>
                  </a:tcPr>
                </a:tc>
                <a:tc hMerge="1">
                  <a:txBody>
                    <a:bodyPr/>
                    <a:lstStyle/>
                    <a:p>
                      <a:endParaRPr lang="fr-CA" dirty="0"/>
                    </a:p>
                  </a:txBody>
                  <a:tcPr/>
                </a:tc>
                <a:tc gridSpan="2">
                  <a:txBody>
                    <a:bodyPr/>
                    <a:lstStyle/>
                    <a:p>
                      <a:pPr algn="ctr"/>
                      <a:r>
                        <a:rPr lang="en-US" sz="2400" dirty="0" smtClean="0"/>
                        <a:t>Subsidized fertilizer price</a:t>
                      </a:r>
                    </a:p>
                    <a:p>
                      <a:r>
                        <a:rPr lang="en-US" sz="2400" dirty="0" smtClean="0"/>
                        <a:t>    MVCR        AVCR</a:t>
                      </a:r>
                      <a:endParaRPr lang="fr-CA" sz="2400" dirty="0"/>
                    </a:p>
                  </a:txBody>
                  <a:tcPr>
                    <a:solidFill>
                      <a:schemeClr val="accent6">
                        <a:lumMod val="50000"/>
                      </a:schemeClr>
                    </a:solidFill>
                  </a:tcPr>
                </a:tc>
                <a:tc hMerge="1">
                  <a:txBody>
                    <a:bodyPr/>
                    <a:lstStyle/>
                    <a:p>
                      <a:endParaRPr lang="fr-CA" dirty="0"/>
                    </a:p>
                  </a:txBody>
                  <a:tcPr/>
                </a:tc>
                <a:tc gridSpan="2">
                  <a:txBody>
                    <a:bodyPr/>
                    <a:lstStyle/>
                    <a:p>
                      <a:pPr algn="ctr"/>
                      <a:r>
                        <a:rPr lang="en-US" sz="2400" dirty="0" smtClean="0"/>
                        <a:t>Subsidized + TC price</a:t>
                      </a:r>
                    </a:p>
                    <a:p>
                      <a:pPr algn="l"/>
                      <a:r>
                        <a:rPr lang="en-US" sz="2400" dirty="0" smtClean="0"/>
                        <a:t>MVCR                AVCR</a:t>
                      </a:r>
                      <a:endParaRPr lang="fr-CA" sz="2400" dirty="0"/>
                    </a:p>
                  </a:txBody>
                  <a:tcPr>
                    <a:solidFill>
                      <a:schemeClr val="accent6">
                        <a:lumMod val="50000"/>
                      </a:schemeClr>
                    </a:solidFill>
                  </a:tcPr>
                </a:tc>
                <a:tc hMerge="1">
                  <a:txBody>
                    <a:bodyPr/>
                    <a:lstStyle/>
                    <a:p>
                      <a:endParaRPr lang="fr-CA" dirty="0"/>
                    </a:p>
                  </a:txBody>
                  <a:tcPr/>
                </a:tc>
                <a:extLst>
                  <a:ext uri="{0D108BD9-81ED-4DB2-BD59-A6C34878D82A}">
                    <a16:rowId xmlns:a16="http://schemas.microsoft.com/office/drawing/2014/main" val="10000"/>
                  </a:ext>
                </a:extLst>
              </a:tr>
              <a:tr h="476524">
                <a:tc>
                  <a:txBody>
                    <a:bodyPr/>
                    <a:lstStyle/>
                    <a:p>
                      <a:r>
                        <a:rPr lang="en-US" sz="2400" b="1" dirty="0" smtClean="0"/>
                        <a:t>Low</a:t>
                      </a:r>
                      <a:r>
                        <a:rPr lang="en-US" sz="2400" b="1" baseline="0" dirty="0" smtClean="0"/>
                        <a:t> </a:t>
                      </a:r>
                      <a:endParaRPr lang="fr-CA" sz="2400" b="1" dirty="0"/>
                    </a:p>
                  </a:txBody>
                  <a:tcPr/>
                </a:tc>
                <a:tc>
                  <a:txBody>
                    <a:bodyPr/>
                    <a:lstStyle/>
                    <a:p>
                      <a:pPr algn="ctr"/>
                      <a:r>
                        <a:rPr lang="en-US" sz="2400" b="1" dirty="0" smtClean="0"/>
                        <a:t>1.6</a:t>
                      </a:r>
                      <a:endParaRPr lang="fr-CA" sz="2400" b="1" dirty="0"/>
                    </a:p>
                  </a:txBody>
                  <a:tcPr/>
                </a:tc>
                <a:tc>
                  <a:txBody>
                    <a:bodyPr/>
                    <a:lstStyle/>
                    <a:p>
                      <a:pPr marL="0" indent="0" algn="ctr"/>
                      <a:r>
                        <a:rPr lang="en-US" sz="2400" b="1" dirty="0" smtClean="0"/>
                        <a:t>1.6</a:t>
                      </a:r>
                      <a:endParaRPr lang="fr-CA" sz="2400" b="1" dirty="0"/>
                    </a:p>
                  </a:txBody>
                  <a:tcPr/>
                </a:tc>
                <a:tc>
                  <a:txBody>
                    <a:bodyPr/>
                    <a:lstStyle/>
                    <a:p>
                      <a:pPr algn="ctr"/>
                      <a:r>
                        <a:rPr lang="en-US" sz="2400" b="1" dirty="0" smtClean="0"/>
                        <a:t>3.2</a:t>
                      </a:r>
                      <a:endParaRPr lang="fr-CA" sz="2400" b="1" dirty="0"/>
                    </a:p>
                  </a:txBody>
                  <a:tcPr/>
                </a:tc>
                <a:tc>
                  <a:txBody>
                    <a:bodyPr/>
                    <a:lstStyle/>
                    <a:p>
                      <a:pPr algn="ctr"/>
                      <a:r>
                        <a:rPr lang="en-US" sz="2400" b="1" dirty="0" smtClean="0"/>
                        <a:t>3.2</a:t>
                      </a:r>
                      <a:endParaRPr lang="fr-CA" sz="2400" b="1" dirty="0"/>
                    </a:p>
                  </a:txBody>
                  <a:tcPr/>
                </a:tc>
                <a:tc>
                  <a:txBody>
                    <a:bodyPr/>
                    <a:lstStyle/>
                    <a:p>
                      <a:pPr algn="ctr"/>
                      <a:r>
                        <a:rPr lang="en-US" sz="2400" b="1" dirty="0" smtClean="0"/>
                        <a:t>2.1</a:t>
                      </a:r>
                      <a:endParaRPr lang="fr-CA" sz="2400" b="1" dirty="0"/>
                    </a:p>
                  </a:txBody>
                  <a:tcPr/>
                </a:tc>
                <a:tc>
                  <a:txBody>
                    <a:bodyPr/>
                    <a:lstStyle/>
                    <a:p>
                      <a:pPr algn="ctr"/>
                      <a:r>
                        <a:rPr lang="en-US" sz="2400" b="1" dirty="0" smtClean="0"/>
                        <a:t>2.2</a:t>
                      </a:r>
                      <a:endParaRPr lang="fr-CA" sz="2400" b="1" dirty="0"/>
                    </a:p>
                  </a:txBody>
                  <a:tcPr/>
                </a:tc>
                <a:extLst>
                  <a:ext uri="{0D108BD9-81ED-4DB2-BD59-A6C34878D82A}">
                    <a16:rowId xmlns:a16="http://schemas.microsoft.com/office/drawing/2014/main" val="10001"/>
                  </a:ext>
                </a:extLst>
              </a:tr>
              <a:tr h="528151">
                <a:tc>
                  <a:txBody>
                    <a:bodyPr/>
                    <a:lstStyle/>
                    <a:p>
                      <a:r>
                        <a:rPr lang="en-US" sz="2400" b="1" dirty="0" smtClean="0"/>
                        <a:t>Average</a:t>
                      </a:r>
                      <a:r>
                        <a:rPr lang="en-US" sz="2400" b="1" baseline="0" dirty="0" smtClean="0"/>
                        <a:t> </a:t>
                      </a:r>
                      <a:endParaRPr lang="fr-CA" sz="2400" b="1" dirty="0"/>
                    </a:p>
                  </a:txBody>
                  <a:tcPr/>
                </a:tc>
                <a:tc>
                  <a:txBody>
                    <a:bodyPr/>
                    <a:lstStyle/>
                    <a:p>
                      <a:pPr algn="ctr"/>
                      <a:r>
                        <a:rPr lang="en-US" sz="2400" b="1" dirty="0" smtClean="0"/>
                        <a:t>1.7</a:t>
                      </a:r>
                      <a:endParaRPr lang="fr-CA" sz="2400" b="1" dirty="0"/>
                    </a:p>
                  </a:txBody>
                  <a:tcPr/>
                </a:tc>
                <a:tc>
                  <a:txBody>
                    <a:bodyPr/>
                    <a:lstStyle/>
                    <a:p>
                      <a:pPr algn="ctr"/>
                      <a:r>
                        <a:rPr lang="en-US" sz="2400" b="1" dirty="0" smtClean="0"/>
                        <a:t>1.8</a:t>
                      </a:r>
                      <a:endParaRPr lang="fr-CA" sz="2400" b="1" dirty="0"/>
                    </a:p>
                  </a:txBody>
                  <a:tcPr/>
                </a:tc>
                <a:tc>
                  <a:txBody>
                    <a:bodyPr/>
                    <a:lstStyle/>
                    <a:p>
                      <a:pPr algn="ctr"/>
                      <a:r>
                        <a:rPr lang="en-US" sz="2400" b="1" dirty="0" smtClean="0"/>
                        <a:t>3.5</a:t>
                      </a:r>
                      <a:endParaRPr lang="fr-CA" sz="2400" b="1" dirty="0"/>
                    </a:p>
                  </a:txBody>
                  <a:tcPr/>
                </a:tc>
                <a:tc>
                  <a:txBody>
                    <a:bodyPr/>
                    <a:lstStyle/>
                    <a:p>
                      <a:pPr algn="ctr"/>
                      <a:r>
                        <a:rPr lang="en-US" sz="2400" b="1" dirty="0" smtClean="0"/>
                        <a:t>3.5</a:t>
                      </a:r>
                      <a:endParaRPr lang="fr-CA" sz="2400" b="1" dirty="0"/>
                    </a:p>
                  </a:txBody>
                  <a:tcPr/>
                </a:tc>
                <a:tc>
                  <a:txBody>
                    <a:bodyPr/>
                    <a:lstStyle/>
                    <a:p>
                      <a:pPr algn="ctr"/>
                      <a:r>
                        <a:rPr lang="en-US" sz="2400" b="1" dirty="0" smtClean="0"/>
                        <a:t>2.3</a:t>
                      </a:r>
                      <a:endParaRPr lang="fr-CA" sz="2400" b="1" dirty="0"/>
                    </a:p>
                  </a:txBody>
                  <a:tcPr/>
                </a:tc>
                <a:tc>
                  <a:txBody>
                    <a:bodyPr/>
                    <a:lstStyle/>
                    <a:p>
                      <a:pPr algn="ctr"/>
                      <a:r>
                        <a:rPr lang="en-US" sz="2400" b="1" dirty="0" smtClean="0"/>
                        <a:t>2.4</a:t>
                      </a:r>
                      <a:endParaRPr lang="fr-CA" sz="2400" b="1" dirty="0"/>
                    </a:p>
                  </a:txBody>
                  <a:tcPr/>
                </a:tc>
                <a:extLst>
                  <a:ext uri="{0D108BD9-81ED-4DB2-BD59-A6C34878D82A}">
                    <a16:rowId xmlns:a16="http://schemas.microsoft.com/office/drawing/2014/main" val="10002"/>
                  </a:ext>
                </a:extLst>
              </a:tr>
              <a:tr h="476524">
                <a:tc>
                  <a:txBody>
                    <a:bodyPr/>
                    <a:lstStyle/>
                    <a:p>
                      <a:r>
                        <a:rPr lang="en-US" sz="2400" b="1" dirty="0" smtClean="0"/>
                        <a:t>High </a:t>
                      </a:r>
                      <a:endParaRPr lang="fr-CA" sz="2400" b="1" dirty="0"/>
                    </a:p>
                  </a:txBody>
                  <a:tcPr/>
                </a:tc>
                <a:tc>
                  <a:txBody>
                    <a:bodyPr/>
                    <a:lstStyle/>
                    <a:p>
                      <a:pPr algn="ctr"/>
                      <a:r>
                        <a:rPr lang="en-US" sz="2400" b="1" dirty="0" smtClean="0"/>
                        <a:t>1.9</a:t>
                      </a:r>
                      <a:endParaRPr lang="fr-CA" sz="2400" b="1" dirty="0"/>
                    </a:p>
                  </a:txBody>
                  <a:tcPr/>
                </a:tc>
                <a:tc>
                  <a:txBody>
                    <a:bodyPr/>
                    <a:lstStyle/>
                    <a:p>
                      <a:pPr algn="ctr"/>
                      <a:r>
                        <a:rPr lang="en-US" sz="2400" b="1" dirty="0" smtClean="0"/>
                        <a:t>2.0</a:t>
                      </a:r>
                      <a:endParaRPr lang="fr-CA" sz="2400" b="1" dirty="0"/>
                    </a:p>
                  </a:txBody>
                  <a:tcPr/>
                </a:tc>
                <a:tc>
                  <a:txBody>
                    <a:bodyPr/>
                    <a:lstStyle/>
                    <a:p>
                      <a:pPr algn="ctr"/>
                      <a:r>
                        <a:rPr lang="en-US" sz="2400" b="1" dirty="0" smtClean="0"/>
                        <a:t>3.9</a:t>
                      </a:r>
                      <a:endParaRPr lang="fr-CA" sz="2400" b="1" dirty="0"/>
                    </a:p>
                  </a:txBody>
                  <a:tcPr/>
                </a:tc>
                <a:tc>
                  <a:txBody>
                    <a:bodyPr/>
                    <a:lstStyle/>
                    <a:p>
                      <a:pPr algn="ctr"/>
                      <a:r>
                        <a:rPr lang="en-US" sz="2400" b="1" dirty="0" smtClean="0"/>
                        <a:t>3.9</a:t>
                      </a:r>
                      <a:endParaRPr lang="fr-CA" sz="2400" b="1" dirty="0"/>
                    </a:p>
                  </a:txBody>
                  <a:tcPr/>
                </a:tc>
                <a:tc>
                  <a:txBody>
                    <a:bodyPr/>
                    <a:lstStyle/>
                    <a:p>
                      <a:pPr algn="ctr"/>
                      <a:r>
                        <a:rPr lang="en-US" sz="2400" b="1" dirty="0" smtClean="0"/>
                        <a:t>2.6</a:t>
                      </a:r>
                      <a:endParaRPr lang="fr-CA" sz="2400" b="1" dirty="0"/>
                    </a:p>
                  </a:txBody>
                  <a:tcPr/>
                </a:tc>
                <a:tc>
                  <a:txBody>
                    <a:bodyPr/>
                    <a:lstStyle/>
                    <a:p>
                      <a:pPr algn="ctr"/>
                      <a:r>
                        <a:rPr lang="en-US" sz="2400" b="1" dirty="0" smtClean="0"/>
                        <a:t>2.6</a:t>
                      </a:r>
                      <a:endParaRPr lang="fr-CA" sz="2400" b="1" dirty="0"/>
                    </a:p>
                  </a:txBody>
                  <a:tcPr/>
                </a:tc>
                <a:extLst>
                  <a:ext uri="{0D108BD9-81ED-4DB2-BD59-A6C34878D82A}">
                    <a16:rowId xmlns:a16="http://schemas.microsoft.com/office/drawing/2014/main" val="10003"/>
                  </a:ext>
                </a:extLst>
              </a:tr>
            </a:tbl>
          </a:graphicData>
        </a:graphic>
      </p:graphicFrame>
      <p:sp>
        <p:nvSpPr>
          <p:cNvPr id="3" name="Rectangle 2"/>
          <p:cNvSpPr/>
          <p:nvPr/>
        </p:nvSpPr>
        <p:spPr>
          <a:xfrm>
            <a:off x="838200" y="5138825"/>
            <a:ext cx="7788965" cy="1446550"/>
          </a:xfrm>
          <a:prstGeom prst="rect">
            <a:avLst/>
          </a:prstGeom>
        </p:spPr>
        <p:txBody>
          <a:bodyPr wrap="square">
            <a:spAutoFit/>
          </a:bodyPr>
          <a:lstStyle/>
          <a:p>
            <a:r>
              <a:rPr lang="en-US" sz="2000" b="1" dirty="0" smtClean="0"/>
              <a:t>Profit maximization at MVCR=1</a:t>
            </a:r>
          </a:p>
          <a:p>
            <a:endParaRPr lang="en-US" sz="2000" b="1" dirty="0" smtClean="0"/>
          </a:p>
          <a:p>
            <a:r>
              <a:rPr lang="en-US" sz="2000" b="1" dirty="0" smtClean="0"/>
              <a:t>I</a:t>
            </a:r>
            <a:r>
              <a:rPr lang="en-US" sz="2000" b="1" dirty="0" smtClean="0"/>
              <a:t>ncentive </a:t>
            </a:r>
            <a:r>
              <a:rPr lang="en-US" sz="2000" b="1" dirty="0" smtClean="0"/>
              <a:t>if AVCR &gt;2 (Morris et al. 2007);  </a:t>
            </a:r>
            <a:r>
              <a:rPr lang="en-US" sz="2000" b="1" dirty="0"/>
              <a:t>AVCR </a:t>
            </a:r>
            <a:r>
              <a:rPr lang="en-US" sz="2000" b="1" dirty="0" smtClean="0"/>
              <a:t>&gt;3-4 (Kelly 2006)</a:t>
            </a:r>
            <a:endParaRPr lang="en-US" sz="2000" b="1" dirty="0"/>
          </a:p>
          <a:p>
            <a:endParaRPr lang="en-US" sz="1400" b="1" dirty="0" smtClean="0"/>
          </a:p>
          <a:p>
            <a:r>
              <a:rPr lang="en-US" sz="1400" b="1" dirty="0" smtClean="0"/>
              <a:t> </a:t>
            </a:r>
            <a:endParaRPr lang="en-US" b="1" dirty="0"/>
          </a:p>
        </p:txBody>
      </p:sp>
    </p:spTree>
    <p:extLst>
      <p:ext uri="{BB962C8B-B14F-4D97-AF65-F5344CB8AC3E}">
        <p14:creationId xmlns:p14="http://schemas.microsoft.com/office/powerpoint/2010/main" val="2630933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Conclusions</a:t>
            </a:r>
            <a:endParaRPr lang="fr-CA" sz="4000" b="1" dirty="0">
              <a:latin typeface="+mn-lt"/>
            </a:endParaRPr>
          </a:p>
        </p:txBody>
      </p:sp>
      <p:sp>
        <p:nvSpPr>
          <p:cNvPr id="3" name="Content Placeholder 2"/>
          <p:cNvSpPr>
            <a:spLocks noGrp="1"/>
          </p:cNvSpPr>
          <p:nvPr>
            <p:ph idx="1"/>
          </p:nvPr>
        </p:nvSpPr>
        <p:spPr/>
        <p:txBody>
          <a:bodyPr>
            <a:normAutofit/>
          </a:bodyPr>
          <a:lstStyle/>
          <a:p>
            <a:r>
              <a:rPr lang="en-US" b="1" dirty="0" smtClean="0"/>
              <a:t>Maize yield response to N is ~ 22 kg/ha</a:t>
            </a:r>
          </a:p>
          <a:p>
            <a:endParaRPr lang="en-US" b="1" dirty="0" smtClean="0"/>
          </a:p>
          <a:p>
            <a:r>
              <a:rPr lang="en-US" b="1" dirty="0" smtClean="0"/>
              <a:t>Agro-ecological factors, </a:t>
            </a:r>
            <a:r>
              <a:rPr lang="en-US" b="1" dirty="0"/>
              <a:t>at the scale of plot, village soil type and climatic </a:t>
            </a:r>
            <a:r>
              <a:rPr lang="en-US" b="1" dirty="0" smtClean="0"/>
              <a:t>zone, do affect maize yield response to fertilizer and productivity</a:t>
            </a:r>
          </a:p>
          <a:p>
            <a:endParaRPr lang="en-US" b="1" dirty="0" smtClean="0"/>
          </a:p>
          <a:p>
            <a:r>
              <a:rPr lang="en-US" b="1" dirty="0" smtClean="0"/>
              <a:t>Optimal N rates &gt; maximum N application rates</a:t>
            </a:r>
          </a:p>
          <a:p>
            <a:endParaRPr lang="en-US" b="1" dirty="0" smtClean="0"/>
          </a:p>
          <a:p>
            <a:r>
              <a:rPr lang="en-US" b="1" dirty="0" smtClean="0"/>
              <a:t>Not always profitable to use fertilizer</a:t>
            </a:r>
            <a:endParaRPr lang="fr-CA" b="1" dirty="0"/>
          </a:p>
        </p:txBody>
      </p:sp>
    </p:spTree>
    <p:extLst>
      <p:ext uri="{BB962C8B-B14F-4D97-AF65-F5344CB8AC3E}">
        <p14:creationId xmlns:p14="http://schemas.microsoft.com/office/powerpoint/2010/main" val="1715682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Policy implications</a:t>
            </a:r>
            <a:endParaRPr lang="fr-CA" sz="4000" b="1" dirty="0">
              <a:latin typeface="+mn-lt"/>
            </a:endParaRPr>
          </a:p>
        </p:txBody>
      </p:sp>
      <p:sp>
        <p:nvSpPr>
          <p:cNvPr id="3" name="Content Placeholder 2"/>
          <p:cNvSpPr>
            <a:spLocks noGrp="1"/>
          </p:cNvSpPr>
          <p:nvPr>
            <p:ph idx="1"/>
          </p:nvPr>
        </p:nvSpPr>
        <p:spPr>
          <a:xfrm>
            <a:off x="838200" y="1690256"/>
            <a:ext cx="10758055" cy="4818168"/>
          </a:xfrm>
        </p:spPr>
        <p:txBody>
          <a:bodyPr/>
          <a:lstStyle/>
          <a:p>
            <a:r>
              <a:rPr lang="en-US" b="1" dirty="0" smtClean="0"/>
              <a:t>Caution when generalizing across </a:t>
            </a:r>
            <a:r>
              <a:rPr lang="en-US" b="1" dirty="0" err="1" smtClean="0"/>
              <a:t>agroecologies</a:t>
            </a:r>
            <a:endParaRPr lang="en-US" b="1" dirty="0" smtClean="0"/>
          </a:p>
          <a:p>
            <a:r>
              <a:rPr lang="en-US" b="1" dirty="0" smtClean="0"/>
              <a:t>Does a crop targeted fertilizer subsidy program make sense?</a:t>
            </a:r>
          </a:p>
          <a:p>
            <a:r>
              <a:rPr lang="en-US" b="1" dirty="0" smtClean="0"/>
              <a:t>Importance of reducing transaction costs</a:t>
            </a:r>
          </a:p>
          <a:p>
            <a:r>
              <a:rPr lang="en-US" b="1" dirty="0"/>
              <a:t>L</a:t>
            </a:r>
            <a:r>
              <a:rPr lang="en-US" b="1" dirty="0" smtClean="0"/>
              <a:t>ocation-specificity vs. scale</a:t>
            </a:r>
            <a:endParaRPr lang="fr-CA" b="1"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128" y="3482023"/>
            <a:ext cx="4208866" cy="282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195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latin typeface="+mn-lt"/>
              </a:rPr>
              <a:t>Descriptives</a:t>
            </a:r>
            <a:endParaRPr lang="en-US" sz="4000" b="1" dirty="0">
              <a:latin typeface="+mn-lt"/>
            </a:endParaRPr>
          </a:p>
        </p:txBody>
      </p:sp>
      <p:sp>
        <p:nvSpPr>
          <p:cNvPr id="3" name="Content Placeholder 2"/>
          <p:cNvSpPr>
            <a:spLocks noGrp="1"/>
          </p:cNvSpPr>
          <p:nvPr>
            <p:ph sz="half" idx="1"/>
          </p:nvPr>
        </p:nvSpPr>
        <p:spPr>
          <a:xfrm>
            <a:off x="838200" y="2117557"/>
            <a:ext cx="5346032" cy="3163013"/>
          </a:xfrm>
        </p:spPr>
        <p:txBody>
          <a:bodyPr>
            <a:normAutofit/>
          </a:bodyPr>
          <a:lstStyle/>
          <a:p>
            <a:r>
              <a:rPr lang="en-US" sz="2400" b="1" dirty="0" smtClean="0"/>
              <a:t>40% of maize plots fertilized (all years)</a:t>
            </a:r>
          </a:p>
          <a:p>
            <a:r>
              <a:rPr lang="en-US" sz="2400" b="1" dirty="0" smtClean="0"/>
              <a:t>Unconditional mean  of N kg/ha=16</a:t>
            </a:r>
          </a:p>
          <a:p>
            <a:r>
              <a:rPr lang="en-US" sz="2400" b="1" dirty="0" smtClean="0"/>
              <a:t>Conditional mean  of N kg/ha=38</a:t>
            </a:r>
          </a:p>
          <a:p>
            <a:r>
              <a:rPr lang="en-US" sz="2400" b="1" dirty="0" smtClean="0"/>
              <a:t>Mean yield w/out </a:t>
            </a:r>
            <a:r>
              <a:rPr lang="en-US" sz="2400" b="1" dirty="0" err="1" smtClean="0"/>
              <a:t>fert</a:t>
            </a:r>
            <a:r>
              <a:rPr lang="en-US" sz="2400" b="1" dirty="0" smtClean="0"/>
              <a:t>=970 kg/ha</a:t>
            </a:r>
          </a:p>
          <a:p>
            <a:r>
              <a:rPr lang="en-US" sz="2400" b="1" dirty="0" smtClean="0"/>
              <a:t>Mean yield w/</a:t>
            </a:r>
            <a:r>
              <a:rPr lang="en-US" sz="2400" b="1" dirty="0" err="1" smtClean="0"/>
              <a:t>fert</a:t>
            </a:r>
            <a:r>
              <a:rPr lang="en-US" sz="2400" b="1" dirty="0" smtClean="0"/>
              <a:t>=1314 kg/ha</a:t>
            </a:r>
          </a:p>
          <a:p>
            <a:r>
              <a:rPr lang="en-US" sz="2400" b="1" dirty="0" smtClean="0"/>
              <a:t>Recommended </a:t>
            </a:r>
            <a:r>
              <a:rPr lang="en-US" sz="2400" b="1" dirty="0"/>
              <a:t>rate </a:t>
            </a:r>
            <a:r>
              <a:rPr lang="en-US" sz="2400" b="1" dirty="0" smtClean="0"/>
              <a:t>= 45.5-53 N/ha</a:t>
            </a:r>
          </a:p>
          <a:p>
            <a:endParaRPr lang="en-US" dirty="0"/>
          </a:p>
        </p:txBody>
      </p:sp>
      <p:pic>
        <p:nvPicPr>
          <p:cNvPr id="5" name="Content Placeholder 4"/>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609157" y="729162"/>
            <a:ext cx="4171138" cy="2331547"/>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157" y="3494889"/>
            <a:ext cx="4171138" cy="2682074"/>
          </a:xfrm>
          <a:prstGeom prst="rect">
            <a:avLst/>
          </a:prstGeom>
          <a:noFill/>
          <a:ln>
            <a:noFill/>
          </a:ln>
        </p:spPr>
      </p:pic>
      <p:sp>
        <p:nvSpPr>
          <p:cNvPr id="7" name="TextBox 6"/>
          <p:cNvSpPr txBox="1"/>
          <p:nvPr/>
        </p:nvSpPr>
        <p:spPr>
          <a:xfrm>
            <a:off x="6858000" y="3060710"/>
            <a:ext cx="1058779" cy="369332"/>
          </a:xfrm>
          <a:prstGeom prst="rect">
            <a:avLst/>
          </a:prstGeom>
          <a:noFill/>
        </p:spPr>
        <p:txBody>
          <a:bodyPr wrap="square" rtlCol="0">
            <a:spAutoFit/>
          </a:bodyPr>
          <a:lstStyle/>
          <a:p>
            <a:r>
              <a:rPr lang="en-US" dirty="0" smtClean="0"/>
              <a:t>zones</a:t>
            </a:r>
            <a:endParaRPr lang="en-US" dirty="0"/>
          </a:p>
        </p:txBody>
      </p:sp>
      <p:sp>
        <p:nvSpPr>
          <p:cNvPr id="8" name="TextBox 7"/>
          <p:cNvSpPr txBox="1"/>
          <p:nvPr/>
        </p:nvSpPr>
        <p:spPr>
          <a:xfrm>
            <a:off x="6984331" y="6241810"/>
            <a:ext cx="806116" cy="369332"/>
          </a:xfrm>
          <a:prstGeom prst="rect">
            <a:avLst/>
          </a:prstGeom>
          <a:noFill/>
        </p:spPr>
        <p:txBody>
          <a:bodyPr wrap="square" rtlCol="0">
            <a:spAutoFit/>
          </a:bodyPr>
          <a:lstStyle/>
          <a:p>
            <a:r>
              <a:rPr lang="en-US" dirty="0" smtClean="0"/>
              <a:t>soils</a:t>
            </a:r>
            <a:endParaRPr lang="en-US" dirty="0"/>
          </a:p>
        </p:txBody>
      </p:sp>
    </p:spTree>
    <p:extLst>
      <p:ext uri="{BB962C8B-B14F-4D97-AF65-F5344CB8AC3E}">
        <p14:creationId xmlns:p14="http://schemas.microsoft.com/office/powerpoint/2010/main" val="221500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Motivation</a:t>
            </a:r>
            <a:endParaRPr lang="fr-CA" sz="4000" b="1" dirty="0">
              <a:latin typeface="+mn-lt"/>
            </a:endParaRPr>
          </a:p>
        </p:txBody>
      </p:sp>
      <p:sp>
        <p:nvSpPr>
          <p:cNvPr id="3" name="Content Placeholder 2"/>
          <p:cNvSpPr>
            <a:spLocks noGrp="1"/>
          </p:cNvSpPr>
          <p:nvPr>
            <p:ph idx="1"/>
          </p:nvPr>
        </p:nvSpPr>
        <p:spPr>
          <a:xfrm>
            <a:off x="1017103" y="1592333"/>
            <a:ext cx="10579151" cy="4351338"/>
          </a:xfrm>
        </p:spPr>
        <p:txBody>
          <a:bodyPr>
            <a:noAutofit/>
          </a:bodyPr>
          <a:lstStyle/>
          <a:p>
            <a:pPr>
              <a:lnSpc>
                <a:spcPct val="100000"/>
              </a:lnSpc>
              <a:spcBef>
                <a:spcPts val="0"/>
              </a:spcBef>
            </a:pPr>
            <a:r>
              <a:rPr lang="en-US" sz="3200" b="1" dirty="0" smtClean="0"/>
              <a:t>Achieving food security depends on </a:t>
            </a:r>
            <a:r>
              <a:rPr lang="en-US" sz="3200" b="1" dirty="0" smtClean="0"/>
              <a:t>smallholder </a:t>
            </a:r>
            <a:r>
              <a:rPr lang="en-US" sz="3200" b="1" dirty="0" smtClean="0"/>
              <a:t>productivity </a:t>
            </a:r>
          </a:p>
          <a:p>
            <a:pPr marL="0" indent="0">
              <a:lnSpc>
                <a:spcPct val="100000"/>
              </a:lnSpc>
              <a:spcBef>
                <a:spcPts val="0"/>
              </a:spcBef>
              <a:buNone/>
            </a:pPr>
            <a:endParaRPr lang="en-US" sz="3200" b="1" dirty="0" smtClean="0"/>
          </a:p>
          <a:p>
            <a:pPr>
              <a:lnSpc>
                <a:spcPct val="100000"/>
              </a:lnSpc>
              <a:spcBef>
                <a:spcPts val="0"/>
              </a:spcBef>
            </a:pPr>
            <a:r>
              <a:rPr lang="en-US" sz="3200" b="1" dirty="0" smtClean="0"/>
              <a:t>Intensification the only option:</a:t>
            </a:r>
          </a:p>
          <a:p>
            <a:pPr lvl="1">
              <a:lnSpc>
                <a:spcPct val="100000"/>
              </a:lnSpc>
              <a:spcBef>
                <a:spcPts val="0"/>
              </a:spcBef>
            </a:pPr>
            <a:r>
              <a:rPr lang="en-US" sz="2800" b="1" dirty="0" smtClean="0"/>
              <a:t>High population density</a:t>
            </a:r>
          </a:p>
          <a:p>
            <a:pPr lvl="1">
              <a:lnSpc>
                <a:spcPct val="100000"/>
              </a:lnSpc>
              <a:spcBef>
                <a:spcPts val="0"/>
              </a:spcBef>
            </a:pPr>
            <a:r>
              <a:rPr lang="en-US" sz="2800" b="1" dirty="0" smtClean="0"/>
              <a:t>Aged</a:t>
            </a:r>
            <a:r>
              <a:rPr lang="en-US" sz="2800" b="1" dirty="0" smtClean="0"/>
              <a:t>, </a:t>
            </a:r>
            <a:r>
              <a:rPr lang="en-US" sz="2800" b="1" dirty="0"/>
              <a:t>degraded </a:t>
            </a:r>
            <a:r>
              <a:rPr lang="en-US" sz="2800" b="1" dirty="0" smtClean="0"/>
              <a:t>soils need mineral fertilizer</a:t>
            </a:r>
          </a:p>
          <a:p>
            <a:pPr marL="0" indent="0">
              <a:lnSpc>
                <a:spcPct val="100000"/>
              </a:lnSpc>
              <a:spcBef>
                <a:spcPts val="0"/>
              </a:spcBef>
              <a:buNone/>
            </a:pPr>
            <a:endParaRPr lang="en-US" sz="3200" b="1" dirty="0"/>
          </a:p>
          <a:p>
            <a:pPr>
              <a:lnSpc>
                <a:spcPct val="100000"/>
              </a:lnSpc>
              <a:spcBef>
                <a:spcPts val="0"/>
              </a:spcBef>
            </a:pPr>
            <a:r>
              <a:rPr lang="en-US" sz="3200" b="1" dirty="0"/>
              <a:t>F</a:t>
            </a:r>
            <a:r>
              <a:rPr lang="en-US" sz="3200" b="1" dirty="0" smtClean="0"/>
              <a:t>ertilizer policy: “blanket recommendations”</a:t>
            </a:r>
          </a:p>
          <a:p>
            <a:pPr marL="0" indent="0">
              <a:lnSpc>
                <a:spcPct val="100000"/>
              </a:lnSpc>
              <a:spcBef>
                <a:spcPts val="0"/>
              </a:spcBef>
              <a:buNone/>
            </a:pPr>
            <a:endParaRPr lang="en-US" sz="3200" b="1" dirty="0" smtClean="0"/>
          </a:p>
          <a:p>
            <a:pPr>
              <a:lnSpc>
                <a:spcPct val="100000"/>
              </a:lnSpc>
              <a:spcBef>
                <a:spcPts val="0"/>
              </a:spcBef>
            </a:pPr>
            <a:r>
              <a:rPr lang="en-US" sz="3200" b="1" dirty="0" smtClean="0"/>
              <a:t>Diverse agro-ecologies </a:t>
            </a:r>
            <a:r>
              <a:rPr lang="en-US" sz="3200" b="1" dirty="0"/>
              <a:t>→ </a:t>
            </a:r>
            <a:r>
              <a:rPr lang="en-US" sz="3200" b="1" dirty="0" smtClean="0"/>
              <a:t>variable economic incentives</a:t>
            </a:r>
            <a:endParaRPr lang="en-US" sz="3200" b="1" dirty="0"/>
          </a:p>
          <a:p>
            <a:endParaRPr lang="fr-CA" sz="3200" dirty="0"/>
          </a:p>
        </p:txBody>
      </p:sp>
    </p:spTree>
    <p:extLst>
      <p:ext uri="{BB962C8B-B14F-4D97-AF65-F5344CB8AC3E}">
        <p14:creationId xmlns:p14="http://schemas.microsoft.com/office/powerpoint/2010/main" val="4129137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Research  hypothesis</a:t>
            </a:r>
            <a:endParaRPr lang="fr-CA" sz="4000" b="1" dirty="0">
              <a:latin typeface="+mn-lt"/>
            </a:endParaRPr>
          </a:p>
        </p:txBody>
      </p:sp>
      <p:sp>
        <p:nvSpPr>
          <p:cNvPr id="3" name="Content Placeholder 2"/>
          <p:cNvSpPr>
            <a:spLocks noGrp="1"/>
          </p:cNvSpPr>
          <p:nvPr>
            <p:ph idx="1"/>
          </p:nvPr>
        </p:nvSpPr>
        <p:spPr>
          <a:xfrm>
            <a:off x="838200" y="2117557"/>
            <a:ext cx="10515600" cy="4059405"/>
          </a:xfrm>
        </p:spPr>
        <p:txBody>
          <a:bodyPr>
            <a:normAutofit/>
          </a:bodyPr>
          <a:lstStyle/>
          <a:p>
            <a:pPr>
              <a:lnSpc>
                <a:spcPct val="100000"/>
              </a:lnSpc>
              <a:spcBef>
                <a:spcPts val="0"/>
              </a:spcBef>
            </a:pPr>
            <a:endParaRPr lang="en-US" sz="3200" b="1" i="1" dirty="0" smtClean="0"/>
          </a:p>
          <a:p>
            <a:pPr>
              <a:lnSpc>
                <a:spcPct val="100000"/>
              </a:lnSpc>
              <a:spcBef>
                <a:spcPts val="0"/>
              </a:spcBef>
            </a:pPr>
            <a:r>
              <a:rPr lang="en-US" sz="3200" b="1" i="1" dirty="0" smtClean="0"/>
              <a:t>Response</a:t>
            </a:r>
            <a:r>
              <a:rPr lang="en-US" sz="3200" b="1" dirty="0" smtClean="0"/>
              <a:t> </a:t>
            </a:r>
            <a:r>
              <a:rPr lang="en-US" sz="3200" b="1" dirty="0"/>
              <a:t>of maize yields to fertilizer and </a:t>
            </a:r>
            <a:r>
              <a:rPr lang="en-US" sz="3200" b="1" i="1" dirty="0"/>
              <a:t>profitability</a:t>
            </a:r>
            <a:r>
              <a:rPr lang="en-US" sz="3200" b="1" dirty="0"/>
              <a:t> of fertilizer use on maize </a:t>
            </a:r>
            <a:r>
              <a:rPr lang="en-US" sz="3200" b="1" dirty="0" smtClean="0"/>
              <a:t>varies by </a:t>
            </a:r>
            <a:r>
              <a:rPr lang="en-US" sz="3200" b="1" dirty="0"/>
              <a:t>agro-ecological </a:t>
            </a:r>
            <a:r>
              <a:rPr lang="en-US" sz="3200" b="1" dirty="0" smtClean="0"/>
              <a:t>factors </a:t>
            </a:r>
            <a:endParaRPr lang="en-US" sz="3200" b="1" dirty="0" smtClean="0"/>
          </a:p>
          <a:p>
            <a:pPr>
              <a:lnSpc>
                <a:spcPct val="100000"/>
              </a:lnSpc>
              <a:spcBef>
                <a:spcPts val="0"/>
              </a:spcBef>
            </a:pPr>
            <a:endParaRPr lang="en-US" sz="3200" b="1" dirty="0" smtClean="0"/>
          </a:p>
          <a:p>
            <a:pPr>
              <a:lnSpc>
                <a:spcPct val="100000"/>
              </a:lnSpc>
              <a:spcBef>
                <a:spcPts val="0"/>
              </a:spcBef>
            </a:pPr>
            <a:endParaRPr lang="en-US" sz="3200" b="1" dirty="0" smtClean="0"/>
          </a:p>
          <a:p>
            <a:r>
              <a:rPr lang="en-US" sz="3200" b="1" dirty="0" smtClean="0"/>
              <a:t>Contribution to a sparse regional literature </a:t>
            </a:r>
            <a:endParaRPr lang="en-US" sz="3200" dirty="0"/>
          </a:p>
          <a:p>
            <a:pPr marL="457200" lvl="1" indent="0">
              <a:buNone/>
            </a:pPr>
            <a:endParaRPr lang="en-US" dirty="0" smtClean="0"/>
          </a:p>
          <a:p>
            <a:pPr marL="0" indent="0">
              <a:buNone/>
            </a:pPr>
            <a:r>
              <a:rPr lang="en-US" dirty="0" smtClean="0"/>
              <a:t> </a:t>
            </a:r>
            <a:endParaRPr lang="fr-CA" dirty="0"/>
          </a:p>
        </p:txBody>
      </p:sp>
    </p:spTree>
    <p:extLst>
      <p:ext uri="{BB962C8B-B14F-4D97-AF65-F5344CB8AC3E}">
        <p14:creationId xmlns:p14="http://schemas.microsoft.com/office/powerpoint/2010/main" val="361581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Context</a:t>
            </a:r>
            <a:endParaRPr lang="en-US" sz="4000" b="1" dirty="0">
              <a:latin typeface="+mn-lt"/>
            </a:endParaRPr>
          </a:p>
        </p:txBody>
      </p:sp>
      <p:sp>
        <p:nvSpPr>
          <p:cNvPr id="3" name="Content Placeholder 2"/>
          <p:cNvSpPr>
            <a:spLocks noGrp="1"/>
          </p:cNvSpPr>
          <p:nvPr>
            <p:ph sz="half" idx="1"/>
          </p:nvPr>
        </p:nvSpPr>
        <p:spPr>
          <a:xfrm>
            <a:off x="838201" y="1335505"/>
            <a:ext cx="4967149" cy="4916633"/>
          </a:xfrm>
        </p:spPr>
        <p:txBody>
          <a:bodyPr>
            <a:normAutofit/>
          </a:bodyPr>
          <a:lstStyle/>
          <a:p>
            <a:pPr marL="0" indent="0">
              <a:buNone/>
            </a:pPr>
            <a:r>
              <a:rPr lang="en-US" sz="2600" b="1" dirty="0" smtClean="0"/>
              <a:t>3  </a:t>
            </a:r>
            <a:r>
              <a:rPr lang="en-US" sz="2600" b="1" dirty="0"/>
              <a:t>agro-ecological zones</a:t>
            </a:r>
          </a:p>
          <a:p>
            <a:pPr lvl="1"/>
            <a:r>
              <a:rPr lang="en-US" sz="2600" dirty="0" err="1"/>
              <a:t>Sahelian</a:t>
            </a:r>
            <a:r>
              <a:rPr lang="en-US" sz="2600" dirty="0"/>
              <a:t> </a:t>
            </a:r>
            <a:r>
              <a:rPr lang="en-US" sz="2600" dirty="0" smtClean="0"/>
              <a:t>(&lt; 600 mm)</a:t>
            </a:r>
            <a:endParaRPr lang="en-US" sz="2600" dirty="0"/>
          </a:p>
          <a:p>
            <a:pPr lvl="1"/>
            <a:r>
              <a:rPr lang="en-US" sz="2600" dirty="0" err="1"/>
              <a:t>Sudano-sahelian</a:t>
            </a:r>
            <a:r>
              <a:rPr lang="en-US" sz="2600" dirty="0"/>
              <a:t> </a:t>
            </a:r>
            <a:r>
              <a:rPr lang="en-US" sz="2600" dirty="0" smtClean="0"/>
              <a:t>(600-900)</a:t>
            </a:r>
            <a:endParaRPr lang="en-US" sz="2600" dirty="0"/>
          </a:p>
          <a:p>
            <a:pPr lvl="1"/>
            <a:r>
              <a:rPr lang="en-US" sz="2600" dirty="0" err="1" smtClean="0"/>
              <a:t>Sudanian</a:t>
            </a:r>
            <a:r>
              <a:rPr lang="en-US" sz="2600" dirty="0" smtClean="0"/>
              <a:t> (900-1200)</a:t>
            </a:r>
          </a:p>
          <a:p>
            <a:pPr lvl="1"/>
            <a:endParaRPr lang="en-US" sz="2600" dirty="0"/>
          </a:p>
          <a:p>
            <a:pPr marL="0" indent="0">
              <a:buNone/>
            </a:pPr>
            <a:r>
              <a:rPr lang="en-US" sz="2600" b="1" dirty="0" smtClean="0"/>
              <a:t>10  soil types</a:t>
            </a:r>
            <a:endParaRPr lang="en-US" sz="2600" b="1" dirty="0"/>
          </a:p>
          <a:p>
            <a:pPr lvl="1"/>
            <a:r>
              <a:rPr lang="en-US" sz="2600" dirty="0"/>
              <a:t>2/3 of the country is covered by soils that are iron-rich and low in </a:t>
            </a:r>
            <a:r>
              <a:rPr lang="en-US" sz="2600" dirty="0" smtClean="0"/>
              <a:t>organic </a:t>
            </a:r>
            <a:r>
              <a:rPr lang="en-US" sz="2600" dirty="0"/>
              <a:t>matter </a:t>
            </a:r>
            <a:endParaRPr lang="en-US" sz="2600" dirty="0" smtClean="0"/>
          </a:p>
          <a:p>
            <a:pPr marL="0" indent="0">
              <a:buNone/>
            </a:pPr>
            <a:r>
              <a:rPr lang="en-US" sz="2600" b="1" dirty="0" smtClean="0"/>
              <a:t>Maize area ↑ by 700% in  40 years</a:t>
            </a:r>
          </a:p>
          <a:p>
            <a:pPr lvl="1"/>
            <a:endParaRPr lang="en-US" sz="2800" dirty="0"/>
          </a:p>
          <a:p>
            <a:pPr lvl="1"/>
            <a:endParaRPr lang="fr-CA" sz="2800" dirty="0"/>
          </a:p>
          <a:p>
            <a:endParaRPr lang="en-US" dirty="0"/>
          </a:p>
        </p:txBody>
      </p:sp>
      <p:pic>
        <p:nvPicPr>
          <p:cNvPr id="7" name="Content Placeholder 6"/>
          <p:cNvPicPr>
            <a:picLocks noGrp="1" noChangeAspect="1"/>
          </p:cNvPicPr>
          <p:nvPr>
            <p:ph sz="half" idx="2"/>
          </p:nvPr>
        </p:nvPicPr>
        <p:blipFill>
          <a:blip r:embed="rId3"/>
          <a:stretch>
            <a:fillRect/>
          </a:stretch>
        </p:blipFill>
        <p:spPr>
          <a:xfrm>
            <a:off x="5938594" y="1564106"/>
            <a:ext cx="5124556" cy="4121068"/>
          </a:xfrm>
          <a:prstGeom prst="rect">
            <a:avLst/>
          </a:prstGeom>
        </p:spPr>
      </p:pic>
    </p:spTree>
    <p:extLst>
      <p:ext uri="{BB962C8B-B14F-4D97-AF65-F5344CB8AC3E}">
        <p14:creationId xmlns:p14="http://schemas.microsoft.com/office/powerpoint/2010/main" val="1612377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Data</a:t>
            </a:r>
            <a:endParaRPr lang="fr-CA" sz="4000" b="1" dirty="0">
              <a:latin typeface="+mn-lt"/>
            </a:endParaRPr>
          </a:p>
        </p:txBody>
      </p:sp>
      <p:sp>
        <p:nvSpPr>
          <p:cNvPr id="3" name="Content Placeholder 2"/>
          <p:cNvSpPr>
            <a:spLocks noGrp="1"/>
          </p:cNvSpPr>
          <p:nvPr>
            <p:ph idx="1"/>
          </p:nvPr>
        </p:nvSpPr>
        <p:spPr>
          <a:xfrm>
            <a:off x="838200" y="1825625"/>
            <a:ext cx="10515600" cy="4418764"/>
          </a:xfrm>
        </p:spPr>
        <p:txBody>
          <a:bodyPr>
            <a:normAutofit/>
          </a:bodyPr>
          <a:lstStyle/>
          <a:p>
            <a:r>
              <a:rPr lang="en-US" b="1" dirty="0" smtClean="0"/>
              <a:t>Continuous farm household survey from </a:t>
            </a:r>
            <a:r>
              <a:rPr lang="en-US" b="1" dirty="0"/>
              <a:t>the General Research and Sectoral Statistics Department </a:t>
            </a:r>
            <a:r>
              <a:rPr lang="en-US" b="1" dirty="0" smtClean="0"/>
              <a:t>(DGESS), 2009/10-2011/12 </a:t>
            </a:r>
          </a:p>
          <a:p>
            <a:pPr lvl="1"/>
            <a:endParaRPr lang="en-US" dirty="0" smtClean="0"/>
          </a:p>
          <a:p>
            <a:pPr lvl="1"/>
            <a:r>
              <a:rPr lang="en-US" dirty="0" smtClean="0"/>
              <a:t>2,321 </a:t>
            </a:r>
            <a:r>
              <a:rPr lang="en-US" dirty="0"/>
              <a:t>households (out of 2,700) and 9,526 maize </a:t>
            </a:r>
            <a:r>
              <a:rPr lang="en-US" dirty="0" smtClean="0"/>
              <a:t>plots </a:t>
            </a:r>
            <a:endParaRPr lang="en-US" dirty="0"/>
          </a:p>
          <a:p>
            <a:endParaRPr lang="en-US" b="1" dirty="0" smtClean="0"/>
          </a:p>
          <a:p>
            <a:r>
              <a:rPr lang="en-US" b="1" dirty="0" smtClean="0"/>
              <a:t>National </a:t>
            </a:r>
            <a:r>
              <a:rPr lang="en-US" b="1" dirty="0"/>
              <a:t>Oceanic and Atmospheric Administration’s Climate Prediction Center </a:t>
            </a:r>
            <a:endParaRPr lang="en-US" b="1" dirty="0" smtClean="0"/>
          </a:p>
          <a:p>
            <a:pPr marL="457200" lvl="1" indent="0">
              <a:buNone/>
            </a:pPr>
            <a:endParaRPr lang="en-US" sz="2800" b="1" dirty="0" smtClean="0"/>
          </a:p>
          <a:p>
            <a:r>
              <a:rPr lang="en-US" b="1" dirty="0"/>
              <a:t>European Union’s Soil Atlas of </a:t>
            </a:r>
            <a:r>
              <a:rPr lang="en-US" b="1" dirty="0" smtClean="0"/>
              <a:t>Africa</a:t>
            </a:r>
          </a:p>
          <a:p>
            <a:pPr lvl="1"/>
            <a:endParaRPr lang="fr-CA" sz="2800" b="1" dirty="0"/>
          </a:p>
        </p:txBody>
      </p:sp>
    </p:spTree>
    <p:extLst>
      <p:ext uri="{BB962C8B-B14F-4D97-AF65-F5344CB8AC3E}">
        <p14:creationId xmlns:p14="http://schemas.microsoft.com/office/powerpoint/2010/main" val="68011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02728"/>
          </a:xfrm>
        </p:spPr>
        <p:txBody>
          <a:bodyPr>
            <a:normAutofit/>
          </a:bodyPr>
          <a:lstStyle/>
          <a:p>
            <a:r>
              <a:rPr lang="en-US" sz="4000" b="1" dirty="0" smtClean="0">
                <a:latin typeface="+mn-lt"/>
              </a:rPr>
              <a:t>Methods</a:t>
            </a:r>
            <a:endParaRPr lang="en-US" sz="4000" b="1" dirty="0">
              <a:latin typeface="+mn-lt"/>
            </a:endParaRPr>
          </a:p>
        </p:txBody>
      </p:sp>
      <p:sp>
        <p:nvSpPr>
          <p:cNvPr id="3" name="Text Placeholder 2"/>
          <p:cNvSpPr>
            <a:spLocks noGrp="1"/>
          </p:cNvSpPr>
          <p:nvPr>
            <p:ph type="body" idx="1"/>
          </p:nvPr>
        </p:nvSpPr>
        <p:spPr>
          <a:xfrm>
            <a:off x="927101" y="1162551"/>
            <a:ext cx="5157787" cy="918911"/>
          </a:xfrm>
        </p:spPr>
        <p:txBody>
          <a:bodyPr>
            <a:normAutofit/>
          </a:bodyPr>
          <a:lstStyle/>
          <a:p>
            <a:r>
              <a:rPr lang="en-US" sz="3200" dirty="0" smtClean="0"/>
              <a:t>Yield response function</a:t>
            </a:r>
            <a:endParaRPr lang="en-US" sz="3200" dirty="0"/>
          </a:p>
        </p:txBody>
      </p:sp>
      <p:sp>
        <p:nvSpPr>
          <p:cNvPr id="4" name="Content Placeholder 3"/>
          <p:cNvSpPr>
            <a:spLocks noGrp="1"/>
          </p:cNvSpPr>
          <p:nvPr>
            <p:ph sz="half" idx="2"/>
          </p:nvPr>
        </p:nvSpPr>
        <p:spPr>
          <a:xfrm>
            <a:off x="839788" y="2265279"/>
            <a:ext cx="5176001" cy="3924384"/>
          </a:xfrm>
          <a:solidFill>
            <a:schemeClr val="accent6">
              <a:lumMod val="20000"/>
              <a:lumOff val="80000"/>
            </a:schemeClr>
          </a:solidFill>
        </p:spPr>
        <p:txBody>
          <a:bodyPr>
            <a:normAutofit/>
          </a:bodyPr>
          <a:lstStyle/>
          <a:p>
            <a:r>
              <a:rPr lang="en-US" dirty="0" smtClean="0"/>
              <a:t>Control </a:t>
            </a:r>
            <a:r>
              <a:rPr lang="en-US" dirty="0"/>
              <a:t>function approach with correlated random effects</a:t>
            </a:r>
          </a:p>
          <a:p>
            <a:r>
              <a:rPr lang="en-US" dirty="0"/>
              <a:t>Quadratic term for N</a:t>
            </a:r>
          </a:p>
          <a:p>
            <a:r>
              <a:rPr lang="en-US" dirty="0"/>
              <a:t>Interaction of N with agro-ecological </a:t>
            </a:r>
            <a:r>
              <a:rPr lang="en-US" dirty="0" smtClean="0"/>
              <a:t>factors</a:t>
            </a:r>
          </a:p>
          <a:p>
            <a:r>
              <a:rPr lang="en-US" dirty="0" smtClean="0"/>
              <a:t>Agro-ecological factors measured at several scales</a:t>
            </a:r>
            <a:endParaRPr lang="en-US" dirty="0"/>
          </a:p>
          <a:p>
            <a:endParaRPr lang="en-US" dirty="0"/>
          </a:p>
          <a:p>
            <a:pPr marL="0" indent="0">
              <a:buNone/>
            </a:pPr>
            <a:endParaRPr lang="en-US" dirty="0">
              <a:solidFill>
                <a:srgbClr val="000000"/>
              </a:solidFill>
            </a:endParaRPr>
          </a:p>
          <a:p>
            <a:pPr marL="457200" lvl="1" indent="0">
              <a:buNone/>
            </a:pPr>
            <a:endParaRPr lang="fr-CA" dirty="0"/>
          </a:p>
        </p:txBody>
      </p:sp>
      <p:sp>
        <p:nvSpPr>
          <p:cNvPr id="5" name="Text Placeholder 4"/>
          <p:cNvSpPr>
            <a:spLocks noGrp="1"/>
          </p:cNvSpPr>
          <p:nvPr>
            <p:ph type="body" sz="quarter" idx="3"/>
          </p:nvPr>
        </p:nvSpPr>
        <p:spPr>
          <a:xfrm>
            <a:off x="6172200" y="1467854"/>
            <a:ext cx="5183188" cy="613609"/>
          </a:xfrm>
        </p:spPr>
        <p:txBody>
          <a:bodyPr>
            <a:normAutofit/>
          </a:bodyPr>
          <a:lstStyle/>
          <a:p>
            <a:r>
              <a:rPr lang="en-US" sz="3200" dirty="0" smtClean="0"/>
              <a:t>Profitability</a:t>
            </a:r>
            <a:endParaRPr lang="en-US" sz="3200" dirty="0"/>
          </a:p>
        </p:txBody>
      </p:sp>
      <p:sp>
        <p:nvSpPr>
          <p:cNvPr id="6" name="Content Placeholder 5"/>
          <p:cNvSpPr>
            <a:spLocks noGrp="1"/>
          </p:cNvSpPr>
          <p:nvPr>
            <p:ph sz="quarter" idx="4"/>
          </p:nvPr>
        </p:nvSpPr>
        <p:spPr>
          <a:xfrm>
            <a:off x="6172200" y="2265279"/>
            <a:ext cx="5183188" cy="3924384"/>
          </a:xfrm>
          <a:solidFill>
            <a:schemeClr val="accent6">
              <a:lumMod val="20000"/>
              <a:lumOff val="80000"/>
            </a:schemeClr>
          </a:solidFill>
        </p:spPr>
        <p:txBody>
          <a:bodyPr>
            <a:normAutofit/>
          </a:bodyPr>
          <a:lstStyle/>
          <a:p>
            <a:r>
              <a:rPr lang="en-US" dirty="0"/>
              <a:t>Marginal product of N</a:t>
            </a:r>
          </a:p>
          <a:p>
            <a:r>
              <a:rPr lang="en-US" dirty="0" smtClean="0"/>
              <a:t>Marginal </a:t>
            </a:r>
            <a:r>
              <a:rPr lang="en-US" dirty="0"/>
              <a:t>value-cost ratio (</a:t>
            </a:r>
            <a:r>
              <a:rPr lang="en-US" dirty="0" smtClean="0"/>
              <a:t>MVCR)</a:t>
            </a:r>
          </a:p>
          <a:p>
            <a:r>
              <a:rPr lang="en-US" dirty="0" smtClean="0"/>
              <a:t>Average </a:t>
            </a:r>
            <a:r>
              <a:rPr lang="en-US" dirty="0"/>
              <a:t>value-cost ratio (</a:t>
            </a:r>
            <a:r>
              <a:rPr lang="en-US" dirty="0" smtClean="0"/>
              <a:t>AVCR)</a:t>
            </a:r>
            <a:endParaRPr lang="fr-CA" dirty="0" smtClean="0"/>
          </a:p>
          <a:p>
            <a:r>
              <a:rPr lang="en-US" dirty="0" smtClean="0"/>
              <a:t>Low</a:t>
            </a:r>
            <a:r>
              <a:rPr lang="en-US" dirty="0"/>
              <a:t>, average, and high </a:t>
            </a:r>
            <a:r>
              <a:rPr lang="en-US" dirty="0" smtClean="0"/>
              <a:t>farm </a:t>
            </a:r>
            <a:r>
              <a:rPr lang="en-US" dirty="0"/>
              <a:t>gate </a:t>
            </a:r>
            <a:r>
              <a:rPr lang="en-US" dirty="0" smtClean="0"/>
              <a:t>prices</a:t>
            </a:r>
          </a:p>
          <a:p>
            <a:r>
              <a:rPr lang="en-US" dirty="0" smtClean="0"/>
              <a:t>Market</a:t>
            </a:r>
            <a:r>
              <a:rPr lang="en-US" dirty="0"/>
              <a:t>, official subsidized, and </a:t>
            </a:r>
            <a:r>
              <a:rPr lang="en-US" dirty="0" smtClean="0"/>
              <a:t>transacted-subsidized </a:t>
            </a:r>
            <a:r>
              <a:rPr lang="en-US" dirty="0"/>
              <a:t>fertilizer prices</a:t>
            </a:r>
          </a:p>
          <a:p>
            <a:endParaRPr lang="en-US" dirty="0"/>
          </a:p>
        </p:txBody>
      </p:sp>
    </p:spTree>
    <p:extLst>
      <p:ext uri="{BB962C8B-B14F-4D97-AF65-F5344CB8AC3E}">
        <p14:creationId xmlns:p14="http://schemas.microsoft.com/office/powerpoint/2010/main" val="1143076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89" y="365125"/>
            <a:ext cx="11644439" cy="1325563"/>
          </a:xfrm>
        </p:spPr>
        <p:txBody>
          <a:bodyPr>
            <a:normAutofit/>
          </a:bodyPr>
          <a:lstStyle/>
          <a:p>
            <a:r>
              <a:rPr lang="en-US" sz="4000" b="1" dirty="0" smtClean="0">
                <a:latin typeface="+mn-lt"/>
              </a:rPr>
              <a:t>Yield Response</a:t>
            </a:r>
            <a:endParaRPr lang="fr-CA" sz="4000" b="1" dirty="0">
              <a:latin typeface="+mn-lt"/>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62156" y="1480482"/>
                <a:ext cx="10628820" cy="4639108"/>
              </a:xfrm>
            </p:spPr>
            <p:txBody>
              <a:bodyPr>
                <a:normAutofit fontScale="92500" lnSpcReduction="20000"/>
              </a:bodyPr>
              <a:lstStyle/>
              <a:p>
                <a:pPr marL="0" indent="0">
                  <a:buNone/>
                </a:pPr>
                <a:endParaRPr lang="en-US" dirty="0" smtClean="0">
                  <a:solidFill>
                    <a:srgbClr val="000000"/>
                  </a:solidFill>
                </a:endParaRPr>
              </a:p>
              <a:p>
                <a:pPr marL="0" indent="0">
                  <a:buNone/>
                </a:pPr>
                <a:r>
                  <a:rPr lang="fr-CA" sz="2600" b="1" dirty="0" err="1" smtClean="0">
                    <a:solidFill>
                      <a:srgbClr val="000000"/>
                    </a:solidFill>
                    <a:latin typeface="Arial" panose="020B0604020202020204" pitchFamily="34" charset="0"/>
                    <a:cs typeface="Arial" panose="020B0604020202020204" pitchFamily="34" charset="0"/>
                  </a:rPr>
                  <a:t>Yieldijt</a:t>
                </a:r>
                <a:r>
                  <a:rPr lang="fr-CA" sz="2600" b="1" dirty="0" smtClean="0">
                    <a:solidFill>
                      <a:srgbClr val="000000"/>
                    </a:solidFill>
                    <a:latin typeface="Arial" panose="020B0604020202020204" pitchFamily="34" charset="0"/>
                    <a:cs typeface="Arial" panose="020B0604020202020204" pitchFamily="34" charset="0"/>
                  </a:rPr>
                  <a:t> </a:t>
                </a:r>
                <a:r>
                  <a:rPr lang="fr-CA" sz="2600" b="1" dirty="0">
                    <a:solidFill>
                      <a:srgbClr val="000000"/>
                    </a:solidFill>
                    <a:latin typeface="Arial" panose="020B0604020202020204" pitchFamily="34" charset="0"/>
                    <a:cs typeface="Arial" panose="020B0604020202020204" pitchFamily="34" charset="0"/>
                  </a:rPr>
                  <a:t>= </a:t>
                </a:r>
                <a:r>
                  <a:rPr lang="el-GR" sz="2600" b="1" dirty="0">
                    <a:solidFill>
                      <a:srgbClr val="000000"/>
                    </a:solidFill>
                    <a:latin typeface="Arial" panose="020B0604020202020204" pitchFamily="34" charset="0"/>
                    <a:cs typeface="Arial" panose="020B0604020202020204" pitchFamily="34" charset="0"/>
                  </a:rPr>
                  <a:t>α</a:t>
                </a:r>
                <a:r>
                  <a:rPr lang="fr-CA" sz="2600" b="1" dirty="0">
                    <a:solidFill>
                      <a:srgbClr val="000000"/>
                    </a:solidFill>
                    <a:latin typeface="Arial" panose="020B0604020202020204" pitchFamily="34" charset="0"/>
                    <a:cs typeface="Arial" panose="020B0604020202020204" pitchFamily="34" charset="0"/>
                  </a:rPr>
                  <a:t>Nijt + </a:t>
                </a:r>
                <a:r>
                  <a:rPr lang="el-GR" sz="2600" b="1" dirty="0">
                    <a:solidFill>
                      <a:srgbClr val="000000"/>
                    </a:solidFill>
                    <a:latin typeface="Arial" panose="020B0604020202020204" pitchFamily="34" charset="0"/>
                    <a:cs typeface="Arial" panose="020B0604020202020204" pitchFamily="34" charset="0"/>
                  </a:rPr>
                  <a:t>β</a:t>
                </a:r>
                <a:r>
                  <a:rPr lang="fr-CA" sz="2600" b="1" dirty="0" err="1">
                    <a:solidFill>
                      <a:srgbClr val="000000"/>
                    </a:solidFill>
                    <a:latin typeface="Arial" panose="020B0604020202020204" pitchFamily="34" charset="0"/>
                    <a:cs typeface="Arial" panose="020B0604020202020204" pitchFamily="34" charset="0"/>
                  </a:rPr>
                  <a:t>Xijt</a:t>
                </a:r>
                <a:r>
                  <a:rPr lang="fr-CA" sz="2600" b="1" dirty="0">
                    <a:solidFill>
                      <a:srgbClr val="000000"/>
                    </a:solidFill>
                    <a:latin typeface="Arial" panose="020B0604020202020204" pitchFamily="34" charset="0"/>
                    <a:cs typeface="Arial" panose="020B0604020202020204" pitchFamily="34" charset="0"/>
                  </a:rPr>
                  <a:t> + </a:t>
                </a:r>
                <a:r>
                  <a:rPr lang="fr-CA" sz="2400" b="1" dirty="0" err="1" smtClean="0">
                    <a:solidFill>
                      <a:srgbClr val="000000"/>
                    </a:solidFill>
                    <a:latin typeface="Arial" panose="020B0604020202020204" pitchFamily="34" charset="0"/>
                    <a:cs typeface="Arial" panose="020B0604020202020204" pitchFamily="34" charset="0"/>
                  </a:rPr>
                  <a:t>Uijt</a:t>
                </a:r>
                <a:r>
                  <a:rPr lang="fr-CA" sz="2600" dirty="0" smtClean="0">
                    <a:solidFill>
                      <a:srgbClr val="000000"/>
                    </a:solidFill>
                    <a:latin typeface="Arial" panose="020B0604020202020204" pitchFamily="34" charset="0"/>
                    <a:cs typeface="Arial" panose="020B0604020202020204" pitchFamily="34" charset="0"/>
                  </a:rPr>
                  <a:t> </a:t>
                </a:r>
                <a:r>
                  <a:rPr lang="fr-CA" dirty="0" smtClean="0">
                    <a:solidFill>
                      <a:srgbClr val="000000"/>
                    </a:solidFill>
                    <a:latin typeface="Times New Roman" panose="02020603050405020304" pitchFamily="18" charset="0"/>
                  </a:rPr>
                  <a:t> </a:t>
                </a:r>
              </a:p>
              <a:p>
                <a:pPr marL="0" indent="0">
                  <a:buNone/>
                </a:pPr>
                <a:r>
                  <a:rPr lang="fr-CA" dirty="0" smtClean="0">
                    <a:solidFill>
                      <a:srgbClr val="000000"/>
                    </a:solidFill>
                    <a:latin typeface="Times New Roman" panose="02020603050405020304" pitchFamily="18" charset="0"/>
                  </a:rPr>
                  <a:t>                                        </a:t>
                </a:r>
                <a:r>
                  <a:rPr lang="en-US" sz="2000" dirty="0" smtClean="0">
                    <a:solidFill>
                      <a:srgbClr val="000000"/>
                    </a:solidFill>
                  </a:rPr>
                  <a:t>		</a:t>
                </a:r>
              </a:p>
              <a:p>
                <a:pPr marL="457200" lvl="1" indent="0">
                  <a:buNone/>
                </a:pPr>
                <a:r>
                  <a:rPr lang="en-US" dirty="0" err="1" smtClean="0">
                    <a:solidFill>
                      <a:srgbClr val="000000"/>
                    </a:solidFill>
                    <a:latin typeface="Arial" panose="020B0604020202020204" pitchFamily="34" charset="0"/>
                    <a:cs typeface="Arial" panose="020B0604020202020204" pitchFamily="34" charset="0"/>
                  </a:rPr>
                  <a:t>Nijt</a:t>
                </a:r>
                <a:r>
                  <a:rPr lang="en-US" dirty="0" smtClean="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      	application rate</a:t>
                </a:r>
              </a:p>
              <a:p>
                <a:pPr marL="457200" lvl="1" indent="0">
                  <a:buNone/>
                </a:pPr>
                <a:r>
                  <a:rPr lang="en-US" dirty="0" err="1" smtClean="0">
                    <a:solidFill>
                      <a:srgbClr val="000000"/>
                    </a:solidFill>
                    <a:latin typeface="Arial" panose="020B0604020202020204" pitchFamily="34" charset="0"/>
                    <a:cs typeface="Arial" panose="020B0604020202020204" pitchFamily="34" charset="0"/>
                  </a:rPr>
                  <a:t>Xijt</a:t>
                </a:r>
                <a:r>
                  <a:rPr lang="en-US" dirty="0" smtClean="0">
                    <a:solidFill>
                      <a:srgbClr val="000000"/>
                    </a:solidFill>
                    <a:latin typeface="Arial" panose="020B0604020202020204" pitchFamily="34" charset="0"/>
                    <a:cs typeface="Arial" panose="020B0604020202020204" pitchFamily="34" charset="0"/>
                  </a:rPr>
                  <a:t> 	vector </a:t>
                </a:r>
                <a:r>
                  <a:rPr lang="en-US" dirty="0">
                    <a:solidFill>
                      <a:srgbClr val="000000"/>
                    </a:solidFill>
                    <a:latin typeface="Arial" panose="020B0604020202020204" pitchFamily="34" charset="0"/>
                    <a:cs typeface="Arial" panose="020B0604020202020204" pitchFamily="34" charset="0"/>
                  </a:rPr>
                  <a:t>of other covariates </a:t>
                </a:r>
                <a:endParaRPr lang="en-US" dirty="0" smtClean="0">
                  <a:solidFill>
                    <a:srgbClr val="000000"/>
                  </a:solidFill>
                  <a:latin typeface="Arial" panose="020B0604020202020204" pitchFamily="34" charset="0"/>
                  <a:cs typeface="Arial" panose="020B0604020202020204" pitchFamily="34" charset="0"/>
                </a:endParaRPr>
              </a:p>
              <a:p>
                <a:pPr marL="457200" lvl="1" indent="0">
                  <a:buNone/>
                </a:pPr>
                <a:r>
                  <a:rPr lang="en-US" dirty="0" err="1" smtClean="0">
                    <a:solidFill>
                      <a:srgbClr val="000000"/>
                    </a:solidFill>
                    <a:latin typeface="Arial" panose="020B0604020202020204" pitchFamily="34" charset="0"/>
                    <a:cs typeface="Arial" panose="020B0604020202020204" pitchFamily="34" charset="0"/>
                  </a:rPr>
                  <a:t>Uijg</a:t>
                </a:r>
                <a:r>
                  <a:rPr lang="en-US" dirty="0" smtClean="0">
                    <a:solidFill>
                      <a:srgbClr val="000000"/>
                    </a:solidFill>
                    <a:latin typeface="Arial" panose="020B0604020202020204" pitchFamily="34" charset="0"/>
                    <a:cs typeface="Arial" panose="020B0604020202020204" pitchFamily="34" charset="0"/>
                  </a:rPr>
                  <a:t>	is composed of</a:t>
                </a:r>
              </a:p>
              <a:p>
                <a:pPr marL="457200" lvl="1" indent="0">
                  <a:buNone/>
                </a:pP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V’ijt</a:t>
                </a:r>
                <a:r>
                  <a:rPr lang="fr-CA" dirty="0" smtClean="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unobserved plot characteristics correlated with N application</a:t>
                </a:r>
                <a:endParaRPr lang="en-US" dirty="0">
                  <a:solidFill>
                    <a:srgbClr val="000000"/>
                  </a:solidFill>
                  <a:latin typeface="Arial" panose="020B0604020202020204" pitchFamily="34" charset="0"/>
                  <a:cs typeface="Arial" panose="020B0604020202020204" pitchFamily="34" charset="0"/>
                </a:endParaRPr>
              </a:p>
              <a:p>
                <a:pPr marL="457200" lvl="1" indent="0">
                  <a:buNone/>
                </a:pP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Eijt</a:t>
                </a:r>
                <a:r>
                  <a:rPr lang="en-US" dirty="0" smtClean="0">
                    <a:solidFill>
                      <a:srgbClr val="000000"/>
                    </a:solidFill>
                    <a:latin typeface="Arial" panose="020B0604020202020204" pitchFamily="34" charset="0"/>
                    <a:cs typeface="Arial" panose="020B0604020202020204" pitchFamily="34" charset="0"/>
                  </a:rPr>
                  <a:t>   	random errors</a:t>
                </a:r>
              </a:p>
              <a:p>
                <a:pPr marL="457200" lvl="1" indent="0">
                  <a:buNone/>
                </a:pP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Cj</a:t>
                </a:r>
                <a:r>
                  <a:rPr lang="en-US" dirty="0" smtClean="0">
                    <a:solidFill>
                      <a:srgbClr val="000000"/>
                    </a:solidFill>
                    <a:latin typeface="Arial" panose="020B0604020202020204" pitchFamily="34" charset="0"/>
                    <a:cs typeface="Arial" panose="020B0604020202020204" pitchFamily="34" charset="0"/>
                  </a:rPr>
                  <a:t>   	unobserved household time-invariant characteristics </a:t>
                </a:r>
                <a:endParaRPr lang="en-US" dirty="0">
                  <a:solidFill>
                    <a:srgbClr val="000000"/>
                  </a:solidFill>
                  <a:latin typeface="Arial" panose="020B0604020202020204" pitchFamily="34" charset="0"/>
                  <a:cs typeface="Arial" panose="020B0604020202020204" pitchFamily="34" charset="0"/>
                </a:endParaRPr>
              </a:p>
              <a:p>
                <a:pPr marL="457200" lvl="1" indent="0">
                  <a:buNone/>
                </a:pPr>
                <a:endParaRPr lang="fr-CA" dirty="0" smtClean="0">
                  <a:solidFill>
                    <a:srgbClr val="000000"/>
                  </a:solidFill>
                </a:endParaRPr>
              </a:p>
              <a:p>
                <a:pPr marL="457200" lvl="1" indent="0">
                  <a:buNone/>
                </a:pPr>
                <a14:m>
                  <m:oMath xmlns:m="http://schemas.openxmlformats.org/officeDocument/2006/math">
                    <m:sSubSup>
                      <m:sSubSupPr>
                        <m:ctrlPr>
                          <a:rPr lang="en-US" i="1">
                            <a:solidFill>
                              <a:prstClr val="black">
                                <a:lumMod val="75000"/>
                                <a:lumOff val="25000"/>
                              </a:prstClr>
                            </a:solidFill>
                            <a:latin typeface="Cambria Math" panose="02040503050406030204" pitchFamily="18" charset="0"/>
                          </a:rPr>
                        </m:ctrlPr>
                      </m:sSubSupPr>
                      <m:e>
                        <m:r>
                          <a:rPr lang="en-US" i="1">
                            <a:solidFill>
                              <a:prstClr val="black">
                                <a:lumMod val="75000"/>
                                <a:lumOff val="25000"/>
                              </a:prstClr>
                            </a:solidFill>
                            <a:latin typeface="Cambria Math" panose="02040503050406030204" pitchFamily="18" charset="0"/>
                          </a:rPr>
                          <m:t>𝑐</m:t>
                        </m:r>
                      </m:e>
                      <m:sub>
                        <m:r>
                          <a:rPr lang="en-US" b="0" i="1" smtClean="0">
                            <a:solidFill>
                              <a:prstClr val="black">
                                <a:lumMod val="75000"/>
                                <a:lumOff val="25000"/>
                              </a:prstClr>
                            </a:solidFill>
                            <a:latin typeface="Cambria Math" panose="02040503050406030204" pitchFamily="18" charset="0"/>
                          </a:rPr>
                          <m:t>𝑗</m:t>
                        </m:r>
                      </m:sub>
                      <m:sup/>
                    </m:sSubSup>
                    <m:r>
                      <a:rPr lang="en-US" i="1">
                        <a:solidFill>
                          <a:prstClr val="black">
                            <a:lumMod val="75000"/>
                            <a:lumOff val="25000"/>
                          </a:prstClr>
                        </a:solidFill>
                        <a:latin typeface="Cambria Math" panose="02040503050406030204" pitchFamily="18" charset="0"/>
                      </a:rPr>
                      <m:t>= </m:t>
                    </m:r>
                    <m:sSub>
                      <m:sSubPr>
                        <m:ctrlPr>
                          <a:rPr lang="en-US" i="1">
                            <a:solidFill>
                              <a:prstClr val="black">
                                <a:lumMod val="75000"/>
                                <a:lumOff val="25000"/>
                              </a:prstClr>
                            </a:solidFill>
                            <a:latin typeface="Cambria Math" panose="02040503050406030204" pitchFamily="18" charset="0"/>
                          </a:rPr>
                        </m:ctrlPr>
                      </m:sSubPr>
                      <m:e>
                        <m:bar>
                          <m:barPr>
                            <m:pos m:val="top"/>
                            <m:ctrlPr>
                              <a:rPr lang="en-US" i="1">
                                <a:solidFill>
                                  <a:prstClr val="black">
                                    <a:lumMod val="75000"/>
                                    <a:lumOff val="25000"/>
                                  </a:prstClr>
                                </a:solidFill>
                                <a:latin typeface="Cambria Math" panose="02040503050406030204" pitchFamily="18" charset="0"/>
                              </a:rPr>
                            </m:ctrlPr>
                          </m:barPr>
                          <m:e>
                            <m:r>
                              <a:rPr lang="en-US" i="1">
                                <a:solidFill>
                                  <a:prstClr val="black">
                                    <a:lumMod val="75000"/>
                                    <a:lumOff val="25000"/>
                                  </a:prstClr>
                                </a:solidFill>
                                <a:latin typeface="Cambria Math" panose="02040503050406030204" pitchFamily="18" charset="0"/>
                              </a:rPr>
                              <m:t>𝑋</m:t>
                            </m:r>
                            <m:r>
                              <a:rPr lang="en-US" i="1">
                                <a:solidFill>
                                  <a:prstClr val="black">
                                    <a:lumMod val="75000"/>
                                    <a:lumOff val="25000"/>
                                  </a:prstClr>
                                </a:solidFill>
                                <a:latin typeface="Cambria Math" panose="02040503050406030204" pitchFamily="18" charset="0"/>
                              </a:rPr>
                              <m:t>′</m:t>
                            </m:r>
                          </m:e>
                        </m:bar>
                      </m:e>
                      <m:sub>
                        <m:r>
                          <a:rPr lang="en-US" b="0" i="1" smtClean="0">
                            <a:solidFill>
                              <a:prstClr val="black">
                                <a:lumMod val="75000"/>
                                <a:lumOff val="25000"/>
                              </a:prstClr>
                            </a:solidFill>
                            <a:latin typeface="Cambria Math" panose="02040503050406030204" pitchFamily="18" charset="0"/>
                          </a:rPr>
                          <m:t>𝑗</m:t>
                        </m:r>
                      </m:sub>
                    </m:sSub>
                    <m:r>
                      <a:rPr lang="en-US" i="1">
                        <a:solidFill>
                          <a:prstClr val="black">
                            <a:lumMod val="75000"/>
                            <a:lumOff val="25000"/>
                          </a:prstClr>
                        </a:solidFill>
                        <a:latin typeface="Cambria Math" panose="02040503050406030204" pitchFamily="18" charset="0"/>
                      </a:rPr>
                      <m:t>𝛿</m:t>
                    </m:r>
                    <m:r>
                      <a:rPr lang="en-US" i="1">
                        <a:solidFill>
                          <a:prstClr val="black">
                            <a:lumMod val="75000"/>
                            <a:lumOff val="25000"/>
                          </a:prstClr>
                        </a:solidFill>
                        <a:latin typeface="Cambria Math" panose="02040503050406030204" pitchFamily="18" charset="0"/>
                      </a:rPr>
                      <m:t> + </m:t>
                    </m:r>
                    <m:sSub>
                      <m:sSubPr>
                        <m:ctrlPr>
                          <a:rPr lang="en-US" i="1">
                            <a:solidFill>
                              <a:prstClr val="black">
                                <a:lumMod val="75000"/>
                                <a:lumOff val="25000"/>
                              </a:prstClr>
                            </a:solidFill>
                            <a:latin typeface="Cambria Math" panose="02040503050406030204" pitchFamily="18" charset="0"/>
                          </a:rPr>
                        </m:ctrlPr>
                      </m:sSubPr>
                      <m:e>
                        <m:r>
                          <m:rPr>
                            <m:sty m:val="p"/>
                          </m:rPr>
                          <a:rPr lang="el-GR" i="1" smtClean="0">
                            <a:solidFill>
                              <a:prstClr val="black">
                                <a:lumMod val="75000"/>
                                <a:lumOff val="25000"/>
                              </a:prstClr>
                            </a:solidFill>
                            <a:latin typeface="Cambria Math" panose="02040503050406030204" pitchFamily="18" charset="0"/>
                          </a:rPr>
                          <m:t>α</m:t>
                        </m:r>
                      </m:e>
                      <m:sub>
                        <m:r>
                          <a:rPr lang="en-US" b="0" i="1" smtClean="0">
                            <a:solidFill>
                              <a:prstClr val="black">
                                <a:lumMod val="75000"/>
                                <a:lumOff val="25000"/>
                              </a:prstClr>
                            </a:solidFill>
                            <a:latin typeface="Cambria Math" panose="02040503050406030204" pitchFamily="18" charset="0"/>
                          </a:rPr>
                          <m:t>𝑗</m:t>
                        </m:r>
                      </m:sub>
                    </m:sSub>
                    <m:r>
                      <a:rPr lang="en-US" i="1">
                        <a:solidFill>
                          <a:prstClr val="black">
                            <a:lumMod val="75000"/>
                            <a:lumOff val="25000"/>
                          </a:prstClr>
                        </a:solidFill>
                        <a:latin typeface="Cambria Math" panose="02040503050406030204" pitchFamily="18" charset="0"/>
                      </a:rPr>
                      <m:t> + </m:t>
                    </m:r>
                    <m:r>
                      <m:rPr>
                        <m:sty m:val="p"/>
                      </m:rPr>
                      <a:rPr lang="el-GR" i="1" smtClean="0">
                        <a:solidFill>
                          <a:prstClr val="black">
                            <a:lumMod val="75000"/>
                            <a:lumOff val="25000"/>
                          </a:prstClr>
                        </a:solidFill>
                        <a:latin typeface="Cambria Math" panose="02040503050406030204" pitchFamily="18" charset="0"/>
                      </a:rPr>
                      <m:t>ω</m:t>
                    </m:r>
                  </m:oMath>
                </a14:m>
                <a:r>
                  <a:rPr lang="en-US" dirty="0" smtClean="0">
                    <a:solidFill>
                      <a:prstClr val="black">
                        <a:lumMod val="75000"/>
                        <a:lumOff val="25000"/>
                      </a:prstClr>
                    </a:solidFill>
                  </a:rPr>
                  <a:t>,</a:t>
                </a:r>
                <a:r>
                  <a:rPr lang="en-US" dirty="0">
                    <a:solidFill>
                      <a:prstClr val="black">
                        <a:lumMod val="75000"/>
                        <a:lumOff val="25000"/>
                      </a:prstClr>
                    </a:solidFill>
                  </a:rPr>
                  <a:t>	</a:t>
                </a:r>
                <a14:m>
                  <m:oMath xmlns:m="http://schemas.openxmlformats.org/officeDocument/2006/math">
                    <m:sSub>
                      <m:sSubPr>
                        <m:ctrlPr>
                          <a:rPr lang="en-US" i="1" smtClean="0">
                            <a:solidFill>
                              <a:prstClr val="black">
                                <a:lumMod val="75000"/>
                                <a:lumOff val="25000"/>
                              </a:prstClr>
                            </a:solidFill>
                            <a:latin typeface="Cambria Math" panose="02040503050406030204" pitchFamily="18" charset="0"/>
                          </a:rPr>
                        </m:ctrlPr>
                      </m:sSubPr>
                      <m:e>
                        <m:r>
                          <m:rPr>
                            <m:sty m:val="p"/>
                          </m:rPr>
                          <a:rPr lang="el-GR" i="1" smtClean="0">
                            <a:solidFill>
                              <a:prstClr val="black">
                                <a:lumMod val="75000"/>
                                <a:lumOff val="25000"/>
                              </a:prstClr>
                            </a:solidFill>
                            <a:latin typeface="Cambria Math" panose="02040503050406030204" pitchFamily="18" charset="0"/>
                          </a:rPr>
                          <m:t>α</m:t>
                        </m:r>
                      </m:e>
                      <m:sub>
                        <m:r>
                          <a:rPr lang="en-US" b="0" i="1" smtClean="0">
                            <a:solidFill>
                              <a:prstClr val="black">
                                <a:lumMod val="75000"/>
                                <a:lumOff val="25000"/>
                              </a:prstClr>
                            </a:solidFill>
                            <a:latin typeface="Cambria Math" panose="02040503050406030204" pitchFamily="18" charset="0"/>
                          </a:rPr>
                          <m:t>𝑗</m:t>
                        </m:r>
                      </m:sub>
                    </m:sSub>
                    <m:r>
                      <a:rPr lang="en-US" i="1">
                        <a:solidFill>
                          <a:prstClr val="black">
                            <a:lumMod val="75000"/>
                            <a:lumOff val="25000"/>
                          </a:prstClr>
                        </a:solidFill>
                        <a:latin typeface="Cambria Math" panose="02040503050406030204" pitchFamily="18" charset="0"/>
                      </a:rPr>
                      <m:t>⎹ </m:t>
                    </m:r>
                    <m:sSub>
                      <m:sSubPr>
                        <m:ctrlPr>
                          <a:rPr lang="en-US" i="1">
                            <a:solidFill>
                              <a:prstClr val="black">
                                <a:lumMod val="75000"/>
                                <a:lumOff val="25000"/>
                              </a:prstClr>
                            </a:solidFill>
                            <a:latin typeface="Cambria Math" panose="02040503050406030204" pitchFamily="18" charset="0"/>
                          </a:rPr>
                        </m:ctrlPr>
                      </m:sSubPr>
                      <m:e>
                        <m:r>
                          <a:rPr lang="en-US" i="1">
                            <a:solidFill>
                              <a:prstClr val="black">
                                <a:lumMod val="75000"/>
                                <a:lumOff val="25000"/>
                              </a:prstClr>
                            </a:solidFill>
                            <a:latin typeface="Cambria Math" panose="02040503050406030204" pitchFamily="18" charset="0"/>
                          </a:rPr>
                          <m:t>𝑋</m:t>
                        </m:r>
                      </m:e>
                      <m:sub>
                        <m:r>
                          <a:rPr lang="en-US" b="0" i="1" smtClean="0">
                            <a:solidFill>
                              <a:prstClr val="black">
                                <a:lumMod val="75000"/>
                                <a:lumOff val="25000"/>
                              </a:prstClr>
                            </a:solidFill>
                            <a:latin typeface="Cambria Math" panose="02040503050406030204" pitchFamily="18" charset="0"/>
                          </a:rPr>
                          <m:t>𝑗</m:t>
                        </m:r>
                      </m:sub>
                    </m:sSub>
                    <m:r>
                      <a:rPr lang="en-US" i="1">
                        <a:solidFill>
                          <a:prstClr val="black">
                            <a:lumMod val="75000"/>
                            <a:lumOff val="25000"/>
                          </a:prstClr>
                        </a:solidFill>
                        <a:latin typeface="Cambria Math" panose="02040503050406030204" pitchFamily="18" charset="0"/>
                      </a:rPr>
                      <m:t>~ </m:t>
                    </m:r>
                    <m:r>
                      <a:rPr lang="en-US" i="1">
                        <a:solidFill>
                          <a:prstClr val="black">
                            <a:lumMod val="75000"/>
                            <a:lumOff val="25000"/>
                          </a:prstClr>
                        </a:solidFill>
                        <a:latin typeface="Cambria Math" panose="02040503050406030204" pitchFamily="18" charset="0"/>
                      </a:rPr>
                      <m:t>𝑁</m:t>
                    </m:r>
                    <m:r>
                      <a:rPr lang="en-US" i="1">
                        <a:solidFill>
                          <a:prstClr val="black">
                            <a:lumMod val="75000"/>
                            <a:lumOff val="25000"/>
                          </a:prstClr>
                        </a:solidFill>
                        <a:latin typeface="Cambria Math" panose="02040503050406030204" pitchFamily="18" charset="0"/>
                      </a:rPr>
                      <m:t>(0, </m:t>
                    </m:r>
                    <m:sSubSup>
                      <m:sSubSupPr>
                        <m:ctrlPr>
                          <a:rPr lang="en-US" i="1">
                            <a:solidFill>
                              <a:prstClr val="black">
                                <a:lumMod val="75000"/>
                                <a:lumOff val="25000"/>
                              </a:prstClr>
                            </a:solidFill>
                            <a:latin typeface="Cambria Math" panose="02040503050406030204" pitchFamily="18" charset="0"/>
                          </a:rPr>
                        </m:ctrlPr>
                      </m:sSubSupPr>
                      <m:e>
                        <m:r>
                          <a:rPr lang="en-US" i="1">
                            <a:solidFill>
                              <a:prstClr val="black">
                                <a:lumMod val="75000"/>
                                <a:lumOff val="25000"/>
                              </a:prstClr>
                            </a:solidFill>
                            <a:latin typeface="Cambria Math" panose="02040503050406030204" pitchFamily="18" charset="0"/>
                          </a:rPr>
                          <m:t>𝜎</m:t>
                        </m:r>
                      </m:e>
                      <m:sub>
                        <m:r>
                          <m:rPr>
                            <m:sty m:val="p"/>
                          </m:rPr>
                          <a:rPr lang="el-GR" i="1" smtClean="0">
                            <a:solidFill>
                              <a:prstClr val="black">
                                <a:lumMod val="75000"/>
                                <a:lumOff val="25000"/>
                              </a:prstClr>
                            </a:solidFill>
                            <a:latin typeface="Cambria Math" panose="02040503050406030204" pitchFamily="18" charset="0"/>
                          </a:rPr>
                          <m:t>α</m:t>
                        </m:r>
                      </m:sub>
                      <m:sup>
                        <m:r>
                          <a:rPr lang="en-US" i="1">
                            <a:solidFill>
                              <a:prstClr val="black">
                                <a:lumMod val="75000"/>
                                <a:lumOff val="25000"/>
                              </a:prstClr>
                            </a:solidFill>
                            <a:latin typeface="Cambria Math" panose="02040503050406030204" pitchFamily="18" charset="0"/>
                          </a:rPr>
                          <m:t>2</m:t>
                        </m:r>
                      </m:sup>
                    </m:sSubSup>
                    <m:r>
                      <a:rPr lang="en-US" i="1">
                        <a:solidFill>
                          <a:prstClr val="black">
                            <a:lumMod val="75000"/>
                            <a:lumOff val="25000"/>
                          </a:prstClr>
                        </a:solidFill>
                        <a:latin typeface="Cambria Math" panose="02040503050406030204" pitchFamily="18" charset="0"/>
                      </a:rPr>
                      <m:t>)</m:t>
                    </m:r>
                  </m:oMath>
                </a14:m>
                <a:r>
                  <a:rPr lang="en-US" dirty="0">
                    <a:solidFill>
                      <a:prstClr val="black">
                        <a:lumMod val="75000"/>
                        <a:lumOff val="25000"/>
                      </a:prstClr>
                    </a:solidFill>
                  </a:rPr>
                  <a:t> </a:t>
                </a:r>
                <a:endParaRPr lang="en-US" dirty="0" smtClean="0">
                  <a:solidFill>
                    <a:prstClr val="black">
                      <a:lumMod val="75000"/>
                      <a:lumOff val="25000"/>
                    </a:prstClr>
                  </a:solidFill>
                </a:endParaRPr>
              </a:p>
              <a:p>
                <a:pPr marL="0" indent="0">
                  <a:buNone/>
                </a:pPr>
                <a:endParaRPr lang="fr-CA" dirty="0" smtClean="0">
                  <a:solidFill>
                    <a:srgbClr val="000000"/>
                  </a:solidFill>
                </a:endParaRPr>
              </a:p>
              <a:p>
                <a:pPr marL="0" indent="0">
                  <a:buNone/>
                </a:pPr>
                <a:r>
                  <a:rPr lang="fr-CA" b="1" dirty="0" err="1" smtClean="0">
                    <a:solidFill>
                      <a:srgbClr val="000000"/>
                    </a:solidFill>
                  </a:rPr>
                  <a:t>Nijt</a:t>
                </a:r>
                <a:r>
                  <a:rPr lang="fr-CA" b="1" dirty="0" smtClean="0">
                    <a:solidFill>
                      <a:srgbClr val="000000"/>
                    </a:solidFill>
                  </a:rPr>
                  <a:t> </a:t>
                </a:r>
                <a:r>
                  <a:rPr lang="fr-CA" b="1" dirty="0">
                    <a:solidFill>
                      <a:srgbClr val="000000"/>
                    </a:solidFill>
                  </a:rPr>
                  <a:t>= </a:t>
                </a:r>
                <a:r>
                  <a:rPr lang="el-GR" b="1" dirty="0">
                    <a:solidFill>
                      <a:srgbClr val="000000"/>
                    </a:solidFill>
                  </a:rPr>
                  <a:t>π</a:t>
                </a:r>
                <a:r>
                  <a:rPr lang="fr-CA" b="1" dirty="0" err="1">
                    <a:solidFill>
                      <a:srgbClr val="000000"/>
                    </a:solidFill>
                  </a:rPr>
                  <a:t>Zijt</a:t>
                </a:r>
                <a:r>
                  <a:rPr lang="fr-CA" b="1" dirty="0">
                    <a:solidFill>
                      <a:srgbClr val="000000"/>
                    </a:solidFill>
                  </a:rPr>
                  <a:t> + </a:t>
                </a:r>
                <a:r>
                  <a:rPr lang="fr-CA" b="1" dirty="0" err="1">
                    <a:solidFill>
                      <a:srgbClr val="000000"/>
                    </a:solidFill>
                  </a:rPr>
                  <a:t>Vijt</a:t>
                </a:r>
                <a:r>
                  <a:rPr lang="fr-CA" b="1" dirty="0">
                    <a:solidFill>
                      <a:srgbClr val="000000"/>
                    </a:solidFill>
                  </a:rPr>
                  <a:t>+ </a:t>
                </a:r>
                <a:r>
                  <a:rPr lang="fr-CA" b="1" dirty="0" err="1" smtClean="0">
                    <a:solidFill>
                      <a:srgbClr val="000000"/>
                    </a:solidFill>
                  </a:rPr>
                  <a:t>Cj</a:t>
                </a:r>
                <a:r>
                  <a:rPr lang="fr-CA" b="1" dirty="0" smtClean="0">
                    <a:solidFill>
                      <a:srgbClr val="000000"/>
                    </a:solidFill>
                  </a:rPr>
                  <a:t> </a:t>
                </a:r>
                <a:r>
                  <a:rPr lang="fr-CA" dirty="0" smtClean="0">
                    <a:solidFill>
                      <a:srgbClr val="000000"/>
                    </a:solidFill>
                  </a:rPr>
                  <a:t>       (</a:t>
                </a:r>
                <a:r>
                  <a:rPr lang="en-US" dirty="0" err="1" smtClean="0">
                    <a:solidFill>
                      <a:srgbClr val="000000"/>
                    </a:solidFill>
                    <a:latin typeface="Calibri" panose="020F0502020204030204" pitchFamily="34" charset="0"/>
                  </a:rPr>
                  <a:t>Z</a:t>
                </a:r>
                <a:r>
                  <a:rPr lang="en-US" sz="1400" dirty="0" err="1" smtClean="0">
                    <a:solidFill>
                      <a:srgbClr val="000000"/>
                    </a:solidFill>
                    <a:latin typeface="Calibri" panose="020F0502020204030204" pitchFamily="34" charset="0"/>
                  </a:rPr>
                  <a:t>ijt</a:t>
                </a:r>
                <a:r>
                  <a:rPr lang="en-US" sz="1400" dirty="0" smtClean="0">
                    <a:solidFill>
                      <a:srgbClr val="000000"/>
                    </a:solidFill>
                    <a:latin typeface="Calibri" panose="020F0502020204030204" pitchFamily="34" charset="0"/>
                  </a:rPr>
                  <a:t> </a:t>
                </a:r>
                <a:r>
                  <a:rPr lang="en-US" dirty="0">
                    <a:solidFill>
                      <a:srgbClr val="000000"/>
                    </a:solidFill>
                    <a:latin typeface="Calibri" panose="020F0502020204030204" pitchFamily="34" charset="0"/>
                  </a:rPr>
                  <a:t>is a set of covariates &amp; </a:t>
                </a:r>
                <a:r>
                  <a:rPr lang="en-US" dirty="0" smtClean="0">
                    <a:solidFill>
                      <a:srgbClr val="000000"/>
                    </a:solidFill>
                    <a:latin typeface="Calibri" panose="020F0502020204030204" pitchFamily="34" charset="0"/>
                  </a:rPr>
                  <a:t>instrumental variable)</a:t>
                </a:r>
                <a:endParaRPr lang="fr-CA" dirty="0">
                  <a:solidFill>
                    <a:srgbClr val="000000"/>
                  </a:solidFill>
                </a:endParaRPr>
              </a:p>
              <a:p>
                <a:pPr marL="0" indent="0">
                  <a:buNone/>
                </a:pPr>
                <a:endParaRPr lang="en-US" dirty="0">
                  <a:solidFill>
                    <a:prstClr val="black">
                      <a:lumMod val="75000"/>
                      <a:lumOff val="25000"/>
                    </a:prstClr>
                  </a:solidFill>
                </a:endParaRPr>
              </a:p>
              <a:p>
                <a:pPr marL="457200" lvl="1" indent="0">
                  <a:buNone/>
                </a:pPr>
                <a:endParaRPr lang="fr-CA"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62156" y="1480482"/>
                <a:ext cx="10628820" cy="4639108"/>
              </a:xfrm>
              <a:blipFill>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2723058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Profitability</a:t>
            </a:r>
            <a:endParaRPr lang="en-US" sz="4000" dirty="0">
              <a:latin typeface="+mn-lt"/>
            </a:endParaRPr>
          </a:p>
        </p:txBody>
      </p:sp>
      <p:sp>
        <p:nvSpPr>
          <p:cNvPr id="3" name="Text Placeholder 2"/>
          <p:cNvSpPr>
            <a:spLocks noGrp="1"/>
          </p:cNvSpPr>
          <p:nvPr>
            <p:ph type="body" idx="1"/>
          </p:nvPr>
        </p:nvSpPr>
        <p:spPr>
          <a:xfrm>
            <a:off x="728952" y="1459491"/>
            <a:ext cx="5157787" cy="823912"/>
          </a:xfrm>
          <a:solidFill>
            <a:schemeClr val="accent6">
              <a:lumMod val="20000"/>
              <a:lumOff val="80000"/>
            </a:schemeClr>
          </a:solidFill>
        </p:spPr>
        <p:txBody>
          <a:bodyPr>
            <a:normAutofit/>
          </a:bodyPr>
          <a:lstStyle/>
          <a:p>
            <a:r>
              <a:rPr lang="en-US" sz="2800" dirty="0" smtClean="0"/>
              <a:t>Parameters</a:t>
            </a:r>
            <a:endParaRPr lang="en-US" sz="2800"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solidFill>
                <a:schemeClr val="bg1"/>
              </a:solidFill>
            </p:spPr>
            <p:txBody>
              <a:bodyPr/>
              <a:lstStyle/>
              <a:p>
                <a:pPr marL="514350" indent="-514350">
                  <a:buAutoNum type="arabicPeriod"/>
                </a:pPr>
                <a:r>
                  <a:rPr lang="en-US" dirty="0" smtClean="0"/>
                  <a:t>Agronomic optimum</a:t>
                </a:r>
                <a:endParaRPr lang="en-US" i="1" dirty="0" smtClean="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oMath>
                </a14:m>
                <a:r>
                  <a:rPr lang="en-US" dirty="0" smtClean="0"/>
                  <a:t>=0</a:t>
                </a:r>
              </a:p>
              <a:p>
                <a:pPr marL="0" indent="0">
                  <a:buNone/>
                </a:pPr>
                <a:endParaRPr lang="en-US" dirty="0"/>
              </a:p>
              <a:p>
                <a:pPr marL="0" indent="0">
                  <a:buNone/>
                </a:pPr>
                <a:r>
                  <a:rPr lang="en-US" dirty="0" smtClean="0"/>
                  <a:t>2. </a:t>
                </a:r>
                <a:r>
                  <a:rPr lang="en-US" dirty="0"/>
                  <a:t>E(</a:t>
                </a:r>
                <a:r>
                  <a:rPr lang="en-US" dirty="0" err="1"/>
                  <a:t>MVCR</a:t>
                </a:r>
                <a:r>
                  <a:rPr lang="en-US" baseline="-25000" dirty="0" err="1"/>
                  <a:t>ijt</a:t>
                </a:r>
                <a:r>
                  <a:rPr lang="en-US" dirty="0"/>
                  <a:t>)= E(</a:t>
                </a:r>
                <a:r>
                  <a:rPr lang="en-US" dirty="0" err="1"/>
                  <a:t>MP</a:t>
                </a:r>
                <a:r>
                  <a:rPr lang="en-US" baseline="-25000" dirty="0" err="1"/>
                  <a:t>ijt</a:t>
                </a:r>
                <a:r>
                  <a:rPr lang="en-US" dirty="0"/>
                  <a:t>)*</a:t>
                </a:r>
                <a:r>
                  <a:rPr lang="en-US" dirty="0" err="1" smtClean="0"/>
                  <a:t>P</a:t>
                </a:r>
                <a:r>
                  <a:rPr lang="en-US" baseline="-25000" dirty="0" err="1" smtClean="0"/>
                  <a:t>maize</a:t>
                </a:r>
                <a:r>
                  <a:rPr lang="en-US" dirty="0" smtClean="0"/>
                  <a:t>/P</a:t>
                </a:r>
                <a:r>
                  <a:rPr lang="en-US" baseline="-25000" dirty="0" smtClean="0"/>
                  <a:t>N</a:t>
                </a:r>
              </a:p>
              <a:p>
                <a:pPr marL="0" indent="0">
                  <a:buNone/>
                </a:pPr>
                <a:endParaRPr lang="en-US" baseline="-25000" dirty="0"/>
              </a:p>
              <a:p>
                <a:pPr marL="0" indent="0">
                  <a:buNone/>
                </a:pPr>
                <a:r>
                  <a:rPr lang="en-US" dirty="0" smtClean="0"/>
                  <a:t>3. </a:t>
                </a:r>
                <a:r>
                  <a:rPr lang="en-US" dirty="0"/>
                  <a:t>E(</a:t>
                </a:r>
                <a:r>
                  <a:rPr lang="en-US" dirty="0" err="1"/>
                  <a:t>AVCR</a:t>
                </a:r>
                <a:r>
                  <a:rPr lang="en-US" baseline="-25000" dirty="0" err="1"/>
                  <a:t>ijt</a:t>
                </a:r>
                <a:r>
                  <a:rPr lang="en-US" dirty="0"/>
                  <a:t>)= E(</a:t>
                </a:r>
                <a:r>
                  <a:rPr lang="en-US" dirty="0" err="1"/>
                  <a:t>AP</a:t>
                </a:r>
                <a:r>
                  <a:rPr lang="en-US" baseline="-25000" dirty="0" err="1"/>
                  <a:t>ijt</a:t>
                </a:r>
                <a:r>
                  <a:rPr lang="en-US" dirty="0"/>
                  <a:t>) * (</a:t>
                </a:r>
                <a:r>
                  <a:rPr lang="en-US" dirty="0" err="1"/>
                  <a:t>P</a:t>
                </a:r>
                <a:r>
                  <a:rPr lang="en-US" baseline="-25000" dirty="0" err="1"/>
                  <a:t>maize</a:t>
                </a:r>
                <a:r>
                  <a:rPr lang="en-US" dirty="0"/>
                  <a:t> /P</a:t>
                </a:r>
                <a:r>
                  <a:rPr lang="en-US" baseline="-25000" dirty="0"/>
                  <a:t>N</a:t>
                </a:r>
                <a:r>
                  <a:rPr lang="en-US" dirty="0"/>
                  <a:t>)</a:t>
                </a:r>
                <a:endParaRPr lang="en-US" dirty="0" smtClean="0"/>
              </a:p>
              <a:p>
                <a:pPr marL="514350" indent="-514350">
                  <a:buAutoNum type="arabicPeriod"/>
                </a:pPr>
                <a:endParaRPr lang="en-US" dirty="0" smtClean="0"/>
              </a:p>
              <a:p>
                <a:pPr marL="0" indent="0">
                  <a:buNone/>
                </a:pPr>
                <a:endParaRPr lang="en-US" dirty="0" smtClean="0"/>
              </a:p>
              <a:p>
                <a:pPr marL="0" indent="0">
                  <a:buNone/>
                </a:pPr>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l="-2482" t="-2980"/>
                </a:stretch>
              </a:blipFill>
            </p:spPr>
            <p:txBody>
              <a:bodyPr/>
              <a:lstStyle/>
              <a:p>
                <a:r>
                  <a:rPr lang="en-US">
                    <a:noFill/>
                  </a:rPr>
                  <a:t> </a:t>
                </a:r>
              </a:p>
            </p:txBody>
          </p:sp>
        </mc:Fallback>
      </mc:AlternateContent>
      <p:sp>
        <p:nvSpPr>
          <p:cNvPr id="5" name="Text Placeholder 4"/>
          <p:cNvSpPr>
            <a:spLocks noGrp="1"/>
          </p:cNvSpPr>
          <p:nvPr>
            <p:ph type="body" sz="quarter" idx="3"/>
          </p:nvPr>
        </p:nvSpPr>
        <p:spPr>
          <a:xfrm>
            <a:off x="6172200" y="1459491"/>
            <a:ext cx="5183188" cy="823912"/>
          </a:xfrm>
          <a:solidFill>
            <a:schemeClr val="accent6">
              <a:lumMod val="20000"/>
              <a:lumOff val="80000"/>
            </a:schemeClr>
          </a:solidFill>
        </p:spPr>
        <p:txBody>
          <a:bodyPr>
            <a:normAutofit/>
          </a:bodyPr>
          <a:lstStyle/>
          <a:p>
            <a:r>
              <a:rPr lang="en-US" sz="2800" dirty="0" smtClean="0"/>
              <a:t>Sensitivity</a:t>
            </a:r>
            <a:endParaRPr lang="en-US" sz="2800" dirty="0"/>
          </a:p>
        </p:txBody>
      </p:sp>
      <p:sp>
        <p:nvSpPr>
          <p:cNvPr id="6" name="Content Placeholder 5"/>
          <p:cNvSpPr>
            <a:spLocks noGrp="1"/>
          </p:cNvSpPr>
          <p:nvPr>
            <p:ph sz="quarter" idx="4"/>
          </p:nvPr>
        </p:nvSpPr>
        <p:spPr/>
        <p:txBody>
          <a:bodyPr/>
          <a:lstStyle/>
          <a:p>
            <a:r>
              <a:rPr lang="en-US" dirty="0" smtClean="0"/>
              <a:t>Average low, mean, and high </a:t>
            </a:r>
            <a:r>
              <a:rPr lang="en-US" dirty="0" err="1" smtClean="0"/>
              <a:t>farmgate</a:t>
            </a:r>
            <a:r>
              <a:rPr lang="en-US" dirty="0" smtClean="0"/>
              <a:t> price for maize</a:t>
            </a:r>
          </a:p>
          <a:p>
            <a:r>
              <a:rPr lang="en-US" dirty="0" smtClean="0"/>
              <a:t>Fertilizer prices</a:t>
            </a:r>
          </a:p>
          <a:p>
            <a:pPr lvl="1"/>
            <a:r>
              <a:rPr lang="en-US" dirty="0" smtClean="0"/>
              <a:t>Market</a:t>
            </a:r>
          </a:p>
          <a:p>
            <a:pPr lvl="1"/>
            <a:r>
              <a:rPr lang="en-US" dirty="0" smtClean="0"/>
              <a:t>Official, subsidized (50% of P</a:t>
            </a:r>
            <a:r>
              <a:rPr lang="en-US" b="1" baseline="-25000" dirty="0" smtClean="0"/>
              <a:t>f</a:t>
            </a:r>
            <a:r>
              <a:rPr lang="en-US" dirty="0" smtClean="0"/>
              <a:t>)</a:t>
            </a:r>
          </a:p>
          <a:p>
            <a:pPr lvl="1"/>
            <a:r>
              <a:rPr lang="en-US" dirty="0" smtClean="0"/>
              <a:t>Transacted, subsidized </a:t>
            </a:r>
          </a:p>
          <a:p>
            <a:pPr lvl="2"/>
            <a:r>
              <a:rPr lang="en-US" dirty="0" smtClean="0"/>
              <a:t>23%  of urea price</a:t>
            </a:r>
          </a:p>
          <a:p>
            <a:pPr lvl="2"/>
            <a:r>
              <a:rPr lang="en-US" dirty="0" smtClean="0"/>
              <a:t>28% of NPK price</a:t>
            </a:r>
            <a:endParaRPr lang="en-US" dirty="0"/>
          </a:p>
        </p:txBody>
      </p:sp>
    </p:spTree>
    <p:extLst>
      <p:ext uri="{BB962C8B-B14F-4D97-AF65-F5344CB8AC3E}">
        <p14:creationId xmlns:p14="http://schemas.microsoft.com/office/powerpoint/2010/main" val="359099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Variables</a:t>
            </a:r>
            <a:endParaRPr lang="fr-CA" sz="4000" b="1" dirty="0">
              <a:latin typeface="+mn-lt"/>
            </a:endParaRPr>
          </a:p>
        </p:txBody>
      </p:sp>
      <p:sp>
        <p:nvSpPr>
          <p:cNvPr id="3" name="Content Placeholder 2"/>
          <p:cNvSpPr>
            <a:spLocks noGrp="1"/>
          </p:cNvSpPr>
          <p:nvPr>
            <p:ph idx="1"/>
          </p:nvPr>
        </p:nvSpPr>
        <p:spPr>
          <a:xfrm>
            <a:off x="838200" y="1825625"/>
            <a:ext cx="10799618" cy="4351338"/>
          </a:xfrm>
        </p:spPr>
        <p:txBody>
          <a:bodyPr>
            <a:normAutofit fontScale="92500" lnSpcReduction="10000"/>
          </a:bodyPr>
          <a:lstStyle/>
          <a:p>
            <a:pPr marL="0" indent="0">
              <a:buNone/>
            </a:pPr>
            <a:r>
              <a:rPr lang="en-US" b="1" dirty="0" err="1" smtClean="0"/>
              <a:t>Agroecological</a:t>
            </a:r>
            <a:r>
              <a:rPr lang="en-US" b="1" dirty="0" smtClean="0"/>
              <a:t> factors at three scales of analysis:</a:t>
            </a:r>
          </a:p>
          <a:p>
            <a:pPr lvl="1"/>
            <a:r>
              <a:rPr lang="en-US" b="1" dirty="0" smtClean="0"/>
              <a:t>Plot </a:t>
            </a:r>
            <a:endParaRPr lang="en-US" b="1" dirty="0"/>
          </a:p>
          <a:p>
            <a:pPr lvl="2"/>
            <a:r>
              <a:rPr lang="en-US" dirty="0" smtClean="0"/>
              <a:t>size (ha), location (in/outside of compound), and </a:t>
            </a:r>
            <a:r>
              <a:rPr lang="en-US" dirty="0" err="1" smtClean="0"/>
              <a:t>toposequence</a:t>
            </a:r>
            <a:r>
              <a:rPr lang="en-US" dirty="0" smtClean="0"/>
              <a:t> (lowland, plain, slope)</a:t>
            </a:r>
          </a:p>
          <a:p>
            <a:pPr lvl="2"/>
            <a:r>
              <a:rPr lang="en-US" dirty="0" smtClean="0"/>
              <a:t>Presence of soil or water conservation </a:t>
            </a:r>
            <a:r>
              <a:rPr lang="en-US" dirty="0" smtClean="0"/>
              <a:t>structures</a:t>
            </a:r>
            <a:r>
              <a:rPr lang="en-US" dirty="0" smtClean="0"/>
              <a:t>, agroforestry, intercropping, and fallow </a:t>
            </a:r>
          </a:p>
          <a:p>
            <a:pPr lvl="1"/>
            <a:r>
              <a:rPr lang="en-US" b="1" dirty="0" smtClean="0"/>
              <a:t>Village </a:t>
            </a:r>
            <a:r>
              <a:rPr lang="en-US" dirty="0" smtClean="0"/>
              <a:t> </a:t>
            </a:r>
          </a:p>
          <a:p>
            <a:pPr lvl="2"/>
            <a:r>
              <a:rPr lang="en-US" dirty="0"/>
              <a:t>Total rainfall, coefficient of variation of </a:t>
            </a:r>
            <a:r>
              <a:rPr lang="en-US" dirty="0" smtClean="0"/>
              <a:t>rainfall (village)</a:t>
            </a:r>
            <a:endParaRPr lang="en-US" dirty="0"/>
          </a:p>
          <a:p>
            <a:pPr lvl="2"/>
            <a:r>
              <a:rPr lang="en-US" dirty="0"/>
              <a:t>Excellent, good, or poor/marginal soils </a:t>
            </a:r>
            <a:r>
              <a:rPr lang="en-US" dirty="0" smtClean="0"/>
              <a:t>(village)</a:t>
            </a:r>
          </a:p>
          <a:p>
            <a:pPr lvl="1"/>
            <a:r>
              <a:rPr lang="en-US" b="1" dirty="0" smtClean="0"/>
              <a:t>Zone</a:t>
            </a:r>
          </a:p>
          <a:p>
            <a:pPr lvl="2"/>
            <a:r>
              <a:rPr lang="en-US" dirty="0" err="1" smtClean="0"/>
              <a:t>Sudano-sahelian</a:t>
            </a:r>
            <a:r>
              <a:rPr lang="en-US" dirty="0" smtClean="0"/>
              <a:t> </a:t>
            </a:r>
            <a:r>
              <a:rPr lang="en-US" dirty="0"/>
              <a:t>or </a:t>
            </a:r>
            <a:r>
              <a:rPr lang="en-US" dirty="0" err="1" smtClean="0"/>
              <a:t>Sudanian</a:t>
            </a:r>
            <a:r>
              <a:rPr lang="en-US" dirty="0" smtClean="0"/>
              <a:t> zone</a:t>
            </a:r>
            <a:endParaRPr lang="en-US" dirty="0"/>
          </a:p>
          <a:p>
            <a:pPr marL="457200" lvl="1" indent="0">
              <a:buNone/>
            </a:pPr>
            <a:endParaRPr lang="en-US" dirty="0" smtClean="0"/>
          </a:p>
          <a:p>
            <a:r>
              <a:rPr lang="en-US" b="1" dirty="0" smtClean="0"/>
              <a:t>Other productive inputs, plot manager, plot management type and tenure, household characteristics</a:t>
            </a:r>
          </a:p>
        </p:txBody>
      </p:sp>
    </p:spTree>
    <p:extLst>
      <p:ext uri="{BB962C8B-B14F-4D97-AF65-F5344CB8AC3E}">
        <p14:creationId xmlns:p14="http://schemas.microsoft.com/office/powerpoint/2010/main" val="565948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2904</TotalTime>
  <Words>3600</Words>
  <Application>Microsoft Office PowerPoint</Application>
  <PresentationFormat>Widescreen</PresentationFormat>
  <Paragraphs>275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Maize Yield Response to Fertilizer under   Differing Agro-Ecological Conditions in Burkina Faso</vt:lpstr>
      <vt:lpstr>Motivation</vt:lpstr>
      <vt:lpstr>Research  hypothesis</vt:lpstr>
      <vt:lpstr>Context</vt:lpstr>
      <vt:lpstr>Data</vt:lpstr>
      <vt:lpstr>Methods</vt:lpstr>
      <vt:lpstr>Yield Response</vt:lpstr>
      <vt:lpstr>Profitability</vt:lpstr>
      <vt:lpstr>Variables</vt:lpstr>
      <vt:lpstr>Estimated maize yield response functions</vt:lpstr>
      <vt:lpstr>Average partial effect of N and optimum</vt:lpstr>
      <vt:lpstr>Value-cost ratios</vt:lpstr>
      <vt:lpstr>Conclusions</vt:lpstr>
      <vt:lpstr>Policy implications</vt:lpstr>
      <vt:lpstr>Descriptives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Maize Yield Response to Fertilizer under Different Agro-Ecological Conditions:  Evidence and Implication for Burkina Faso</dc:title>
  <dc:creator>Theriault, Veronique</dc:creator>
  <cp:lastModifiedBy>Melinda Smale</cp:lastModifiedBy>
  <cp:revision>158</cp:revision>
  <dcterms:created xsi:type="dcterms:W3CDTF">2017-05-26T15:22:23Z</dcterms:created>
  <dcterms:modified xsi:type="dcterms:W3CDTF">2017-07-31T13:52:44Z</dcterms:modified>
</cp:coreProperties>
</file>